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72" r:id="rId5"/>
  </p:sldMasterIdLst>
  <p:notesMasterIdLst>
    <p:notesMasterId r:id="rId52"/>
  </p:notesMasterIdLst>
  <p:sldIdLst>
    <p:sldId id="256" r:id="rId6"/>
    <p:sldId id="277" r:id="rId7"/>
    <p:sldId id="276" r:id="rId8"/>
    <p:sldId id="278" r:id="rId9"/>
    <p:sldId id="283" r:id="rId10"/>
    <p:sldId id="287" r:id="rId11"/>
    <p:sldId id="282" r:id="rId12"/>
    <p:sldId id="289" r:id="rId13"/>
    <p:sldId id="291" r:id="rId14"/>
    <p:sldId id="292" r:id="rId15"/>
    <p:sldId id="294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79" r:id="rId25"/>
    <p:sldId id="286" r:id="rId26"/>
    <p:sldId id="285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360" r:id="rId47"/>
    <p:sldId id="363" r:id="rId48"/>
    <p:sldId id="366" r:id="rId49"/>
    <p:sldId id="369" r:id="rId50"/>
    <p:sldId id="372" r:id="rId5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Roboto Mono" panose="00000009000000000000" pitchFamily="49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</p:embeddedFontLst>
  <p:custDataLst>
    <p:tags r:id="rId65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customschemas.google.com/relationships/presentationmetadata" Target="meta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295d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6295d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6d3f5a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16d3f5ae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295d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6295d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50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295d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6295d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295d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6295d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66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295d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6295d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0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6295da5b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6295da5b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6295da5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6295da5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36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295da5b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58" name="Google Shape;58;g116295da5bc_0_0"/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g116295da5bc_0_0"/>
          <p:cNvSpPr txBox="1"/>
          <p:nvPr/>
        </p:nvSpPr>
        <p:spPr>
          <a:xfrm>
            <a:off x="2273518" y="924001"/>
            <a:ext cx="81522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Framework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baseado em Javascript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Typescript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linguagem principal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BR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SPAs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são o seu foco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Componentes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a base da arquitetura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 organizada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bem definida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1C3A52"/>
              </a:buClr>
              <a:buSzPts val="2400"/>
              <a:buFont typeface="Calibri"/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Tooling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muito rico: CLI, HTTP, Router..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E46ED-C916-E700-94F1-3A46BB3C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511" y="1124606"/>
            <a:ext cx="2165131" cy="21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D62BAC8-6F6A-D9D6-9514-46AA427B6129}"/>
              </a:ext>
            </a:extLst>
          </p:cNvPr>
          <p:cNvSpPr/>
          <p:nvPr/>
        </p:nvSpPr>
        <p:spPr>
          <a:xfrm>
            <a:off x="397359" y="924001"/>
            <a:ext cx="4174641" cy="404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967BDB-5CDB-8747-C58F-CEA60B8E7310}"/>
              </a:ext>
            </a:extLst>
          </p:cNvPr>
          <p:cNvSpPr/>
          <p:nvPr/>
        </p:nvSpPr>
        <p:spPr>
          <a:xfrm>
            <a:off x="867103" y="1928419"/>
            <a:ext cx="945931" cy="94502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C71A243-3B5F-2D48-00E3-077D68A171D4}"/>
              </a:ext>
            </a:extLst>
          </p:cNvPr>
          <p:cNvSpPr/>
          <p:nvPr/>
        </p:nvSpPr>
        <p:spPr>
          <a:xfrm>
            <a:off x="397359" y="924001"/>
            <a:ext cx="4174641" cy="5885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730468" y="3020134"/>
            <a:ext cx="1219200" cy="34684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8BF4DB-3F62-B804-FACB-CE4CD7CE9A0B}"/>
              </a:ext>
            </a:extLst>
          </p:cNvPr>
          <p:cNvSpPr/>
          <p:nvPr/>
        </p:nvSpPr>
        <p:spPr>
          <a:xfrm>
            <a:off x="793530" y="3736811"/>
            <a:ext cx="1093076" cy="1081657"/>
          </a:xfrm>
          <a:prstGeom prst="ellipse">
            <a:avLst/>
          </a:prstGeom>
          <a:solidFill>
            <a:srgbClr val="C9E90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227A81-445F-8688-E897-BC7B762710BF}"/>
              </a:ext>
            </a:extLst>
          </p:cNvPr>
          <p:cNvSpPr/>
          <p:nvPr/>
        </p:nvSpPr>
        <p:spPr>
          <a:xfrm>
            <a:off x="2859495" y="1928419"/>
            <a:ext cx="945931" cy="94502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F68FCB3-DE0B-55BC-40AA-1C0B405EF2A6}"/>
              </a:ext>
            </a:extLst>
          </p:cNvPr>
          <p:cNvSpPr/>
          <p:nvPr/>
        </p:nvSpPr>
        <p:spPr>
          <a:xfrm>
            <a:off x="2722860" y="3020134"/>
            <a:ext cx="1219200" cy="34684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5335CCB-97FE-0B35-578F-FA0C3126971B}"/>
              </a:ext>
            </a:extLst>
          </p:cNvPr>
          <p:cNvSpPr/>
          <p:nvPr/>
        </p:nvSpPr>
        <p:spPr>
          <a:xfrm>
            <a:off x="2806944" y="3736811"/>
            <a:ext cx="1093076" cy="1081657"/>
          </a:xfrm>
          <a:prstGeom prst="ellipse">
            <a:avLst/>
          </a:prstGeom>
          <a:solidFill>
            <a:srgbClr val="C9E90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42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estados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365829" y="802987"/>
            <a:ext cx="282728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states</a:t>
            </a:r>
            <a:endParaRPr lang="pt-BR" sz="1600" b="1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397359" y="1113712"/>
            <a:ext cx="6213648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</a:rPr>
              <a:t>Responsável por garantir que as informações dos componentes não estão dessincronizadas e facilitar a comunicação de um componente com outro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8D934A-5231-EAD5-E349-485558806E4D}"/>
              </a:ext>
            </a:extLst>
          </p:cNvPr>
          <p:cNvSpPr txBox="1"/>
          <p:nvPr/>
        </p:nvSpPr>
        <p:spPr>
          <a:xfrm>
            <a:off x="397358" y="1907739"/>
            <a:ext cx="60770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1"/>
                </a:solidFill>
              </a:rPr>
              <a:t>Exemplo</a:t>
            </a:r>
            <a:r>
              <a:rPr lang="pt-BR" sz="1600" b="1">
                <a:solidFill>
                  <a:schemeClr val="tx1"/>
                </a:solidFill>
              </a:rPr>
              <a:t>: </a:t>
            </a:r>
            <a:r>
              <a:rPr lang="pt-BR">
                <a:solidFill>
                  <a:schemeClr val="tx1"/>
                </a:solidFill>
              </a:rPr>
              <a:t>Atualizar carrinho de compras ao clicar no botão de comprar de um produto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A1871-9379-EA7F-ED90-D9FDB9D5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36" y="3185382"/>
            <a:ext cx="1759433" cy="12371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827020-0B75-2BC3-D702-A70D880E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59" y="4124380"/>
            <a:ext cx="2547799" cy="1019119"/>
          </a:xfrm>
          <a:prstGeom prst="rect">
            <a:avLst/>
          </a:prstGeom>
        </p:spPr>
      </p:pic>
      <p:pic>
        <p:nvPicPr>
          <p:cNvPr id="18434" name="Picture 2" descr="Boneco Incrível Mundo de Gumball - Grow em Promoção | Ofertas na Americanas">
            <a:extLst>
              <a:ext uri="{FF2B5EF4-FFF2-40B4-BE49-F238E27FC236}">
                <a16:creationId xmlns:a16="http://schemas.microsoft.com/office/drawing/2014/main" id="{172BDA3C-42FC-2F13-E6E9-7B8BF1ED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656" y="2736347"/>
            <a:ext cx="1319705" cy="13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41D7127E-8923-7FBB-F1C1-2C70438D9F12}"/>
              </a:ext>
            </a:extLst>
          </p:cNvPr>
          <p:cNvCxnSpPr/>
          <p:nvPr/>
        </p:nvCxnSpPr>
        <p:spPr>
          <a:xfrm>
            <a:off x="2774730" y="3710152"/>
            <a:ext cx="1208690" cy="0"/>
          </a:xfrm>
          <a:prstGeom prst="straightConnector1">
            <a:avLst/>
          </a:prstGeom>
          <a:ln>
            <a:solidFill>
              <a:srgbClr val="EE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88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estados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397359" y="719215"/>
            <a:ext cx="282728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states</a:t>
            </a:r>
            <a:endParaRPr lang="pt-BR" sz="1600" b="1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EBAE04D-CC50-5661-B3B1-45165284AD3E}"/>
              </a:ext>
            </a:extLst>
          </p:cNvPr>
          <p:cNvSpPr/>
          <p:nvPr/>
        </p:nvSpPr>
        <p:spPr>
          <a:xfrm>
            <a:off x="397359" y="2966271"/>
            <a:ext cx="1830834" cy="346841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disponível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E8E47D2-0E59-AAE6-FCA0-180877A1EA64}"/>
              </a:ext>
            </a:extLst>
          </p:cNvPr>
          <p:cNvSpPr/>
          <p:nvPr/>
        </p:nvSpPr>
        <p:spPr>
          <a:xfrm>
            <a:off x="3639800" y="2966271"/>
            <a:ext cx="1830834" cy="34684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indisponível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98CB5C7-73BF-DE56-D6E8-64FA1EE1C142}"/>
              </a:ext>
            </a:extLst>
          </p:cNvPr>
          <p:cNvCxnSpPr/>
          <p:nvPr/>
        </p:nvCxnSpPr>
        <p:spPr>
          <a:xfrm>
            <a:off x="2364828" y="2246312"/>
            <a:ext cx="1106807" cy="0"/>
          </a:xfrm>
          <a:prstGeom prst="straightConnector1">
            <a:avLst/>
          </a:prstGeom>
          <a:ln>
            <a:solidFill>
              <a:srgbClr val="EE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14D88F-F307-6E74-8F95-6EEB3A19E183}"/>
              </a:ext>
            </a:extLst>
          </p:cNvPr>
          <p:cNvSpPr/>
          <p:nvPr/>
        </p:nvSpPr>
        <p:spPr>
          <a:xfrm>
            <a:off x="397359" y="3502304"/>
            <a:ext cx="1944415" cy="11202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pt-BR"/>
              <a:t>{</a:t>
            </a:r>
            <a:br>
              <a:rPr lang="pt-BR"/>
            </a:br>
            <a:r>
              <a:rPr lang="pt-BR"/>
              <a:t>   Cor: verde</a:t>
            </a:r>
          </a:p>
          <a:p>
            <a:pPr lvl="2"/>
            <a:r>
              <a:rPr lang="pt-BR"/>
              <a:t>   Texto: “disponível”</a:t>
            </a:r>
            <a:br>
              <a:rPr lang="pt-BR"/>
            </a:br>
            <a:r>
              <a:rPr lang="pt-BR"/>
              <a:t>}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3F241F5-B98E-797D-5C6E-9475D7CB7D2C}"/>
              </a:ext>
            </a:extLst>
          </p:cNvPr>
          <p:cNvSpPr/>
          <p:nvPr/>
        </p:nvSpPr>
        <p:spPr>
          <a:xfrm>
            <a:off x="3471635" y="3537771"/>
            <a:ext cx="2035786" cy="11202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pt-BR"/>
              <a:t>{</a:t>
            </a:r>
            <a:br>
              <a:rPr lang="pt-BR"/>
            </a:br>
            <a:r>
              <a:rPr lang="pt-BR"/>
              <a:t>   Cor: cinza</a:t>
            </a:r>
          </a:p>
          <a:p>
            <a:pPr lvl="2"/>
            <a:r>
              <a:rPr lang="pt-BR"/>
              <a:t>   Texto: “indisponível”</a:t>
            </a:r>
            <a:br>
              <a:rPr lang="pt-BR"/>
            </a:br>
            <a:r>
              <a:rPr lang="pt-BR"/>
              <a:t>}</a:t>
            </a:r>
          </a:p>
        </p:txBody>
      </p:sp>
      <p:pic>
        <p:nvPicPr>
          <p:cNvPr id="13314" name="Picture 2" descr="O Incrível Mundo de Gumball - YouTube">
            <a:extLst>
              <a:ext uri="{FF2B5EF4-FFF2-40B4-BE49-F238E27FC236}">
                <a16:creationId xmlns:a16="http://schemas.microsoft.com/office/drawing/2014/main" id="{B15715F0-0BEC-09F1-4999-97FD2460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392" y="1420674"/>
            <a:ext cx="1457653" cy="145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O Incrível Mundo de Gumball - YouTube">
            <a:extLst>
              <a:ext uri="{FF2B5EF4-FFF2-40B4-BE49-F238E27FC236}">
                <a16:creationId xmlns:a16="http://schemas.microsoft.com/office/drawing/2014/main" id="{26F3DBDA-DE3E-D199-E6E4-57314E1B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6390" y="1420674"/>
            <a:ext cx="1457653" cy="145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862A67A7-8867-70CC-C2F8-3CB2B79EEE88}"/>
              </a:ext>
            </a:extLst>
          </p:cNvPr>
          <p:cNvCxnSpPr>
            <a:stCxn id="11" idx="3"/>
            <a:endCxn id="18" idx="3"/>
          </p:cNvCxnSpPr>
          <p:nvPr/>
        </p:nvCxnSpPr>
        <p:spPr>
          <a:xfrm flipH="1" flipV="1">
            <a:off x="5284043" y="2149501"/>
            <a:ext cx="186591" cy="990191"/>
          </a:xfrm>
          <a:prstGeom prst="curvedConnector3">
            <a:avLst>
              <a:gd name="adj1" fmla="val -235171"/>
            </a:avLst>
          </a:prstGeom>
          <a:ln>
            <a:solidFill>
              <a:srgbClr val="EE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9F41C83E-3757-F5B8-AD4B-A08DAB449FDE}"/>
              </a:ext>
            </a:extLst>
          </p:cNvPr>
          <p:cNvSpPr/>
          <p:nvPr/>
        </p:nvSpPr>
        <p:spPr>
          <a:xfrm>
            <a:off x="5920544" y="2149500"/>
            <a:ext cx="1923393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</a:rPr>
              <a:t>Se eu estiver cinza,</a:t>
            </a:r>
          </a:p>
          <a:p>
            <a:pPr algn="ctr"/>
            <a:r>
              <a:rPr lang="pt-BR">
                <a:solidFill>
                  <a:sysClr val="windowText" lastClr="000000"/>
                </a:solidFill>
              </a:rPr>
              <a:t>Deixe o outro componente cinza</a:t>
            </a:r>
          </a:p>
        </p:txBody>
      </p:sp>
    </p:spTree>
    <p:extLst>
      <p:ext uri="{BB962C8B-B14F-4D97-AF65-F5344CB8AC3E}">
        <p14:creationId xmlns:p14="http://schemas.microsoft.com/office/powerpoint/2010/main" val="300031306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estados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397359" y="719215"/>
            <a:ext cx="282728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states</a:t>
            </a:r>
            <a:endParaRPr lang="pt-BR" sz="1600" b="1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397359" y="1198179"/>
            <a:ext cx="8084489" cy="3551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b="1">
                <a:solidFill>
                  <a:sysClr val="windowText" lastClr="000000"/>
                </a:solidFill>
              </a:rPr>
              <a:t>EXEMPLO DE FERRAMENTAS PARA GERENCIAMENTO DE ESTADO: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CONTEXT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RECOIL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STOREON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VUEX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NGRX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ysClr val="windowText" lastClr="000000"/>
                </a:solidFill>
              </a:rPr>
              <a:t>NGXS</a:t>
            </a:r>
          </a:p>
          <a:p>
            <a:pPr marL="285750" indent="-285750">
              <a:buFontTx/>
              <a:buChar char="-"/>
            </a:pPr>
            <a:endParaRPr lang="pt-BR" sz="18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243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407868" y="784273"/>
            <a:ext cx="542537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Routes ou Routing &amp; Navigation</a:t>
            </a:r>
            <a:endParaRPr lang="pt-BR" sz="1600" b="1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397358" y="1113712"/>
            <a:ext cx="7227807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</a:rPr>
              <a:t>Responsável pela forma de navegar fazendo a troca de URL sem Recarregar a página, mudando somente os componentes que são mostrados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EC9025-857B-49AC-9458-93B6E808214B}"/>
              </a:ext>
            </a:extLst>
          </p:cNvPr>
          <p:cNvSpPr txBox="1"/>
          <p:nvPr/>
        </p:nvSpPr>
        <p:spPr>
          <a:xfrm>
            <a:off x="407868" y="2320614"/>
            <a:ext cx="2860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err="1">
                <a:solidFill>
                  <a:schemeClr val="tx1"/>
                </a:solidFill>
              </a:rPr>
              <a:t>meuapp/</a:t>
            </a:r>
            <a:r>
              <a:rPr lang="pt-BR" sz="2800" b="1">
                <a:solidFill>
                  <a:srgbClr val="EE4C4C"/>
                </a:solidFill>
              </a:rPr>
              <a:t>login</a:t>
            </a:r>
            <a:endParaRPr lang="pt-BR" sz="2800">
              <a:solidFill>
                <a:srgbClr val="EE4C4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065BCB-DEEC-FC3F-2981-561A37376AB4}"/>
              </a:ext>
            </a:extLst>
          </p:cNvPr>
          <p:cNvSpPr txBox="1"/>
          <p:nvPr/>
        </p:nvSpPr>
        <p:spPr>
          <a:xfrm>
            <a:off x="407868" y="3185289"/>
            <a:ext cx="2860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err="1">
                <a:solidFill>
                  <a:schemeClr val="tx1"/>
                </a:solidFill>
              </a:rPr>
              <a:t>meuapp/</a:t>
            </a:r>
            <a:r>
              <a:rPr lang="pt-BR" sz="2800" b="1">
                <a:solidFill>
                  <a:srgbClr val="EE4C4C"/>
                </a:solidFill>
              </a:rPr>
              <a:t>home</a:t>
            </a:r>
            <a:endParaRPr lang="pt-BR" sz="2800">
              <a:solidFill>
                <a:srgbClr val="EE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118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8D934A-5231-EAD5-E349-485558806E4D}"/>
              </a:ext>
            </a:extLst>
          </p:cNvPr>
          <p:cNvSpPr txBox="1"/>
          <p:nvPr/>
        </p:nvSpPr>
        <p:spPr>
          <a:xfrm>
            <a:off x="271236" y="1358918"/>
            <a:ext cx="159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err="1">
                <a:solidFill>
                  <a:schemeClr val="tx1"/>
                </a:solidFill>
              </a:rPr>
              <a:t>meuapp/</a:t>
            </a:r>
            <a:r>
              <a:rPr lang="pt-BR" sz="1600" b="1">
                <a:solidFill>
                  <a:srgbClr val="EE4C4C"/>
                </a:solidFill>
              </a:rPr>
              <a:t>login</a:t>
            </a:r>
            <a:endParaRPr lang="pt-BR" sz="1600">
              <a:solidFill>
                <a:srgbClr val="EE4C4C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725F9D-E35A-EE79-2E77-7D6B022B31C8}"/>
              </a:ext>
            </a:extLst>
          </p:cNvPr>
          <p:cNvSpPr txBox="1"/>
          <p:nvPr/>
        </p:nvSpPr>
        <p:spPr>
          <a:xfrm>
            <a:off x="4494868" y="1291661"/>
            <a:ext cx="159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err="1">
                <a:solidFill>
                  <a:schemeClr val="tx1"/>
                </a:solidFill>
              </a:rPr>
              <a:t>meuapp/</a:t>
            </a:r>
            <a:r>
              <a:rPr lang="pt-BR" sz="1600" b="1">
                <a:solidFill>
                  <a:srgbClr val="EE4C4C"/>
                </a:solidFill>
              </a:rPr>
              <a:t>home</a:t>
            </a:r>
            <a:endParaRPr lang="pt-BR" sz="1600">
              <a:solidFill>
                <a:srgbClr val="EE4C4C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5F3A70-B0D8-923D-385E-CF51AD9AFDD4}"/>
              </a:ext>
            </a:extLst>
          </p:cNvPr>
          <p:cNvSpPr/>
          <p:nvPr/>
        </p:nvSpPr>
        <p:spPr>
          <a:xfrm>
            <a:off x="397359" y="784273"/>
            <a:ext cx="542537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Routes ou Routing &amp; Navigation</a:t>
            </a:r>
            <a:endParaRPr lang="pt-BR" sz="1600" b="1">
              <a:solidFill>
                <a:schemeClr val="tx1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B247F7B-C2C8-173D-E863-B30FFD1F4B6A}"/>
              </a:ext>
            </a:extLst>
          </p:cNvPr>
          <p:cNvCxnSpPr/>
          <p:nvPr/>
        </p:nvCxnSpPr>
        <p:spPr>
          <a:xfrm flipH="1">
            <a:off x="3930870" y="1460938"/>
            <a:ext cx="0" cy="3510455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BCD4EBC7-3644-EE22-276C-8B331DD91580}"/>
              </a:ext>
            </a:extLst>
          </p:cNvPr>
          <p:cNvSpPr/>
          <p:nvPr/>
        </p:nvSpPr>
        <p:spPr>
          <a:xfrm>
            <a:off x="267231" y="3619448"/>
            <a:ext cx="3184631" cy="34684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9223226-3430-834A-9D29-BB9944112A38}"/>
              </a:ext>
            </a:extLst>
          </p:cNvPr>
          <p:cNvSpPr/>
          <p:nvPr/>
        </p:nvSpPr>
        <p:spPr>
          <a:xfrm>
            <a:off x="267231" y="4185806"/>
            <a:ext cx="3184631" cy="34684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SENHA</a:t>
            </a:r>
          </a:p>
        </p:txBody>
      </p:sp>
      <p:pic>
        <p:nvPicPr>
          <p:cNvPr id="20482" name="Picture 2" descr="O incrivel mundo de gunball''. - Home | Facebook">
            <a:extLst>
              <a:ext uri="{FF2B5EF4-FFF2-40B4-BE49-F238E27FC236}">
                <a16:creationId xmlns:a16="http://schemas.microsoft.com/office/drawing/2014/main" id="{73AD13E2-348E-B185-C101-16F359D8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829" y="1707982"/>
            <a:ext cx="2969491" cy="17816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Gunball Ironico - Home | Facebook">
            <a:extLst>
              <a:ext uri="{FF2B5EF4-FFF2-40B4-BE49-F238E27FC236}">
                <a16:creationId xmlns:a16="http://schemas.microsoft.com/office/drawing/2014/main" id="{827E2D5C-8031-CDBC-8DCB-F4FE896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9879" y="1747837"/>
            <a:ext cx="2771775" cy="16478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3EC751-7DB9-7616-B083-5012486961B7}"/>
              </a:ext>
            </a:extLst>
          </p:cNvPr>
          <p:cNvSpPr txBox="1"/>
          <p:nvPr/>
        </p:nvSpPr>
        <p:spPr>
          <a:xfrm>
            <a:off x="4890531" y="3513284"/>
            <a:ext cx="2130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“bem vindo Gunball”</a:t>
            </a:r>
            <a:endParaRPr lang="pt-BR" sz="1600">
              <a:solidFill>
                <a:srgbClr val="EE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140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397358" y="1113712"/>
            <a:ext cx="7227807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</a:rPr>
              <a:t>Responsável pela forma de navegar fazendo a troca de URL sem Recarregar a página, mudando somente os componentes que são mostrados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8D934A-5231-EAD5-E349-485558806E4D}"/>
              </a:ext>
            </a:extLst>
          </p:cNvPr>
          <p:cNvSpPr txBox="1"/>
          <p:nvPr/>
        </p:nvSpPr>
        <p:spPr>
          <a:xfrm>
            <a:off x="397358" y="1907739"/>
            <a:ext cx="607701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>
                <a:solidFill>
                  <a:schemeClr val="tx1"/>
                </a:solidFill>
              </a:rPr>
              <a:t>Exemplos de bibliotecas</a:t>
            </a:r>
            <a:r>
              <a:rPr lang="pt-BR" sz="2000" b="1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err="1">
                <a:solidFill>
                  <a:schemeClr val="tx1"/>
                </a:solidFill>
              </a:rPr>
              <a:t>History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err="1">
                <a:solidFill>
                  <a:schemeClr val="tx1"/>
                </a:solidFill>
              </a:rPr>
              <a:t>React-Router</a:t>
            </a:r>
            <a:endParaRPr lang="pt-BR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err="1">
                <a:solidFill>
                  <a:schemeClr val="tx1"/>
                </a:solidFill>
              </a:rPr>
              <a:t>Vue-Router</a:t>
            </a:r>
            <a:endParaRPr lang="pt-BR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>
                <a:solidFill>
                  <a:schemeClr val="tx1"/>
                </a:solidFill>
                <a:effectLst/>
                <a:latin typeface="Roboto Mono"/>
              </a:rPr>
              <a:t>Angular RoutingModule</a:t>
            </a:r>
            <a:endParaRPr lang="pt-BR" sz="1600">
              <a:solidFill>
                <a:schemeClr val="tx1"/>
              </a:solidFill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622C67-23AF-2329-4EE7-879304ACB4B6}"/>
              </a:ext>
            </a:extLst>
          </p:cNvPr>
          <p:cNvSpPr/>
          <p:nvPr/>
        </p:nvSpPr>
        <p:spPr>
          <a:xfrm>
            <a:off x="460421" y="784273"/>
            <a:ext cx="542537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err="1">
                <a:solidFill>
                  <a:schemeClr val="tx1"/>
                </a:solidFill>
              </a:rPr>
              <a:t>Routes ou Routing &amp; Navigation</a:t>
            </a:r>
            <a:endParaRPr lang="pt-BR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867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Renderização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397358" y="1113712"/>
            <a:ext cx="7227807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</a:rPr>
              <a:t>Responsável por decidir a melhor maneira de acessar e entregar para o browser o componente pronto para que ele seja desenhado na janela sem complicações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622C67-23AF-2329-4EE7-879304ACB4B6}"/>
              </a:ext>
            </a:extLst>
          </p:cNvPr>
          <p:cNvSpPr/>
          <p:nvPr/>
        </p:nvSpPr>
        <p:spPr>
          <a:xfrm>
            <a:off x="418381" y="784273"/>
            <a:ext cx="542537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>
                <a:solidFill>
                  <a:schemeClr val="tx1"/>
                </a:solidFill>
              </a:rPr>
              <a:t>Render</a:t>
            </a:r>
          </a:p>
        </p:txBody>
      </p:sp>
      <p:pic>
        <p:nvPicPr>
          <p:cNvPr id="22530" name="Picture 2" descr="The Amazing World of Gumball 2x08 &quot;The Job&quot; - Trakt">
            <a:extLst>
              <a:ext uri="{FF2B5EF4-FFF2-40B4-BE49-F238E27FC236}">
                <a16:creationId xmlns:a16="http://schemas.microsoft.com/office/drawing/2014/main" id="{706D7CF0-FEF2-E136-8B13-38E9F6B8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147205" y="2387333"/>
            <a:ext cx="4193291" cy="267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4EE5754-E578-6E43-CB47-1C8D4015DA9C}"/>
              </a:ext>
            </a:extLst>
          </p:cNvPr>
          <p:cNvSpPr/>
          <p:nvPr/>
        </p:nvSpPr>
        <p:spPr>
          <a:xfrm>
            <a:off x="108544" y="3044792"/>
            <a:ext cx="1673178" cy="3921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/>
              <a:t>ROUTES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03BE42-C248-83E1-695B-3E9B0AEB0A2A}"/>
              </a:ext>
            </a:extLst>
          </p:cNvPr>
          <p:cNvSpPr/>
          <p:nvPr/>
        </p:nvSpPr>
        <p:spPr>
          <a:xfrm>
            <a:off x="108544" y="3632052"/>
            <a:ext cx="1673178" cy="3921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/>
              <a:t>COMPONENTS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58A179-1F46-7FA8-D037-8F9D801B8686}"/>
              </a:ext>
            </a:extLst>
          </p:cNvPr>
          <p:cNvSpPr/>
          <p:nvPr/>
        </p:nvSpPr>
        <p:spPr>
          <a:xfrm>
            <a:off x="108544" y="4201170"/>
            <a:ext cx="1673178" cy="3921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/>
              <a:t>STATES</a:t>
            </a:r>
          </a:p>
        </p:txBody>
      </p:sp>
      <p:pic>
        <p:nvPicPr>
          <p:cNvPr id="22532" name="Picture 4" descr="Baixe o Google Chrome de graça para Windows, macOS, Linux, Android, iOS -  baixar">
            <a:extLst>
              <a:ext uri="{FF2B5EF4-FFF2-40B4-BE49-F238E27FC236}">
                <a16:creationId xmlns:a16="http://schemas.microsoft.com/office/drawing/2014/main" id="{9293EF73-E70C-B57E-D084-632F61B5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0303" y="2846851"/>
            <a:ext cx="1807122" cy="120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752E7AE-B209-1606-5167-125F66B516C0}"/>
              </a:ext>
            </a:extLst>
          </p:cNvPr>
          <p:cNvCxnSpPr>
            <a:stCxn id="22530" idx="1"/>
          </p:cNvCxnSpPr>
          <p:nvPr/>
        </p:nvCxnSpPr>
        <p:spPr>
          <a:xfrm flipV="1">
            <a:off x="6340496" y="3449225"/>
            <a:ext cx="1010326" cy="276441"/>
          </a:xfrm>
          <a:prstGeom prst="straightConnector1">
            <a:avLst/>
          </a:prstGeom>
          <a:ln w="76200">
            <a:solidFill>
              <a:srgbClr val="EE4C4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8EB71C15-5B9C-B50F-312D-A1237EF77428}"/>
              </a:ext>
            </a:extLst>
          </p:cNvPr>
          <p:cNvSpPr/>
          <p:nvPr/>
        </p:nvSpPr>
        <p:spPr>
          <a:xfrm>
            <a:off x="7388785" y="2463123"/>
            <a:ext cx="1449852" cy="369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</a:rPr>
              <a:t>Muito obrigado</a:t>
            </a:r>
          </a:p>
        </p:txBody>
      </p:sp>
      <p:pic>
        <p:nvPicPr>
          <p:cNvPr id="22536" name="Picture 8" descr="👉 Dorso Da Mão Com Dedo Indicador Apontando Para A Direita Emoji">
            <a:extLst>
              <a:ext uri="{FF2B5EF4-FFF2-40B4-BE49-F238E27FC236}">
                <a16:creationId xmlns:a16="http://schemas.microsoft.com/office/drawing/2014/main" id="{9E992CC8-A2C2-D29B-6F40-35469254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9211" y="3947862"/>
            <a:ext cx="844500" cy="8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👉 Dorso Da Mão Com Dedo Indicador Apontando Para A Direita Emoji">
            <a:extLst>
              <a:ext uri="{FF2B5EF4-FFF2-40B4-BE49-F238E27FC236}">
                <a16:creationId xmlns:a16="http://schemas.microsoft.com/office/drawing/2014/main" id="{EC0802F2-00E1-F470-1855-A93D2F479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113711" y="3936977"/>
            <a:ext cx="844500" cy="8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7ABF7D1-9FD2-FC9E-17AC-868E3F542BD7}"/>
              </a:ext>
            </a:extLst>
          </p:cNvPr>
          <p:cNvSpPr/>
          <p:nvPr/>
        </p:nvSpPr>
        <p:spPr>
          <a:xfrm>
            <a:off x="2126185" y="4328041"/>
            <a:ext cx="4214311" cy="6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- AQUI NAVEGADOR, PRONTINHO PRA VOCÊ SÓ EXIBIR NA TELA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CD1F363-753B-8E0F-8C7F-6FB2F7CFE283}"/>
              </a:ext>
            </a:extLst>
          </p:cNvPr>
          <p:cNvCxnSpPr/>
          <p:nvPr/>
        </p:nvCxnSpPr>
        <p:spPr>
          <a:xfrm flipV="1">
            <a:off x="677878" y="2565498"/>
            <a:ext cx="1129901" cy="147637"/>
          </a:xfrm>
          <a:prstGeom prst="straightConnector1">
            <a:avLst/>
          </a:prstGeom>
          <a:ln w="76200">
            <a:solidFill>
              <a:srgbClr val="EE4C4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28A17B-A7D6-F45C-8A4E-13B3147144B6}"/>
              </a:ext>
            </a:extLst>
          </p:cNvPr>
          <p:cNvSpPr/>
          <p:nvPr/>
        </p:nvSpPr>
        <p:spPr>
          <a:xfrm rot="21401766">
            <a:off x="3360715" y="2318709"/>
            <a:ext cx="980060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88672C5-0BA8-2F68-D87A-66791580442C}"/>
              </a:ext>
            </a:extLst>
          </p:cNvPr>
          <p:cNvSpPr/>
          <p:nvPr/>
        </p:nvSpPr>
        <p:spPr>
          <a:xfrm rot="455178">
            <a:off x="5087005" y="3139201"/>
            <a:ext cx="966953" cy="649520"/>
          </a:xfrm>
          <a:prstGeom prst="rect">
            <a:avLst/>
          </a:prstGeom>
          <a:solidFill>
            <a:schemeClr val="accent6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solidFill>
                  <a:schemeClr val="tx1"/>
                </a:solidFill>
              </a:rPr>
              <a:t>COMPONENTE LINDÃO</a:t>
            </a:r>
          </a:p>
        </p:txBody>
      </p:sp>
    </p:spTree>
    <p:extLst>
      <p:ext uri="{BB962C8B-B14F-4D97-AF65-F5344CB8AC3E}">
        <p14:creationId xmlns:p14="http://schemas.microsoft.com/office/powerpoint/2010/main" val="15042132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6582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Renderização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655839-A958-2097-230A-7508462D05EB}"/>
              </a:ext>
            </a:extLst>
          </p:cNvPr>
          <p:cNvSpPr/>
          <p:nvPr/>
        </p:nvSpPr>
        <p:spPr>
          <a:xfrm>
            <a:off x="418381" y="996767"/>
            <a:ext cx="7227807" cy="8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ysClr val="windowText" lastClr="000000"/>
                </a:solidFill>
              </a:rPr>
              <a:t>Existem 3 tipos principais estratégias de renderização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622C67-23AF-2329-4EE7-879304ACB4B6}"/>
              </a:ext>
            </a:extLst>
          </p:cNvPr>
          <p:cNvSpPr/>
          <p:nvPr/>
        </p:nvSpPr>
        <p:spPr>
          <a:xfrm>
            <a:off x="418381" y="784273"/>
            <a:ext cx="5425373" cy="346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>
                <a:solidFill>
                  <a:schemeClr val="tx1"/>
                </a:solidFill>
              </a:rPr>
              <a:t>Render</a:t>
            </a:r>
          </a:p>
        </p:txBody>
      </p:sp>
      <p:pic>
        <p:nvPicPr>
          <p:cNvPr id="23554" name="Picture 2" descr="Nenhuma descrição de foto disponível.">
            <a:extLst>
              <a:ext uri="{FF2B5EF4-FFF2-40B4-BE49-F238E27FC236}">
                <a16:creationId xmlns:a16="http://schemas.microsoft.com/office/drawing/2014/main" id="{98E79AFB-3C3C-BE26-D761-4AAD4C64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/>
          <a:stretch>
            <a:fillRect/>
          </a:stretch>
        </p:blipFill>
        <p:spPr bwMode="auto">
          <a:xfrm>
            <a:off x="2916621" y="2837368"/>
            <a:ext cx="3310758" cy="26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FEF7D4-54D2-3F9B-5DFE-194178DF5B85}"/>
              </a:ext>
            </a:extLst>
          </p:cNvPr>
          <p:cNvSpPr txBox="1"/>
          <p:nvPr/>
        </p:nvSpPr>
        <p:spPr>
          <a:xfrm rot="1477580">
            <a:off x="6080767" y="2227732"/>
            <a:ext cx="157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solidFill>
                  <a:sysClr val="windowText" lastClr="000000"/>
                </a:solidFill>
              </a:rPr>
              <a:t>100% Client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484A14-42FB-0098-4CBD-2EF31BCB691B}"/>
              </a:ext>
            </a:extLst>
          </p:cNvPr>
          <p:cNvSpPr txBox="1"/>
          <p:nvPr/>
        </p:nvSpPr>
        <p:spPr>
          <a:xfrm>
            <a:off x="901000" y="2215188"/>
            <a:ext cx="1831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solidFill>
                  <a:sysClr val="windowText" lastClr="000000"/>
                </a:solidFill>
              </a:rPr>
              <a:t>100% Server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08372E2-8CF9-7073-2887-6E82774D9E79}"/>
              </a:ext>
            </a:extLst>
          </p:cNvPr>
          <p:cNvCxnSpPr>
            <a:endCxn id="24" idx="2"/>
          </p:cNvCxnSpPr>
          <p:nvPr/>
        </p:nvCxnSpPr>
        <p:spPr>
          <a:xfrm flipH="1" flipV="1">
            <a:off x="1816844" y="2522965"/>
            <a:ext cx="1215388" cy="12538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24210F2-3926-3F8E-E885-CEA421099309}"/>
              </a:ext>
            </a:extLst>
          </p:cNvPr>
          <p:cNvSpPr txBox="1"/>
          <p:nvPr/>
        </p:nvSpPr>
        <p:spPr>
          <a:xfrm>
            <a:off x="2747848" y="1938436"/>
            <a:ext cx="2727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solidFill>
                  <a:sysClr val="windowText" lastClr="000000"/>
                </a:solidFill>
              </a:rPr>
              <a:t>Parte server e Parte Client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7DBC3BE2-1598-C083-D2BA-B1D771944D95}"/>
              </a:ext>
            </a:extLst>
          </p:cNvPr>
          <p:cNvCxnSpPr/>
          <p:nvPr/>
        </p:nvCxnSpPr>
        <p:spPr>
          <a:xfrm flipV="1">
            <a:off x="4823641" y="2451472"/>
            <a:ext cx="1631154" cy="1113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175F63E-45AE-7194-FD6B-88AF5AB8C023}"/>
              </a:ext>
            </a:extLst>
          </p:cNvPr>
          <p:cNvCxnSpPr/>
          <p:nvPr/>
        </p:nvCxnSpPr>
        <p:spPr>
          <a:xfrm flipH="1" flipV="1">
            <a:off x="3837362" y="2280844"/>
            <a:ext cx="40595" cy="1113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1016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04784A-765C-DA59-81B4-00A756716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457951-B534-266C-47CA-FFC3FD3073DB}"/>
              </a:ext>
            </a:extLst>
          </p:cNvPr>
          <p:cNvSpPr/>
          <p:nvPr/>
        </p:nvSpPr>
        <p:spPr>
          <a:xfrm>
            <a:off x="893755" y="204950"/>
            <a:ext cx="2606565" cy="23017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b="1"/>
              <a:t>COMPONENTES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D94DA5-71EA-AB0F-B83F-D0306C1F3A0E}"/>
              </a:ext>
            </a:extLst>
          </p:cNvPr>
          <p:cNvSpPr/>
          <p:nvPr/>
        </p:nvSpPr>
        <p:spPr>
          <a:xfrm>
            <a:off x="893755" y="2645320"/>
            <a:ext cx="2606565" cy="23017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b="1"/>
              <a:t>ROTEAMENTO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389C50-4FC3-CDBE-D5DD-43704D59FC1F}"/>
              </a:ext>
            </a:extLst>
          </p:cNvPr>
          <p:cNvSpPr/>
          <p:nvPr/>
        </p:nvSpPr>
        <p:spPr>
          <a:xfrm>
            <a:off x="3783726" y="204950"/>
            <a:ext cx="2606565" cy="23017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b="1"/>
              <a:t>GERENCIAMENTO DE</a:t>
            </a:r>
          </a:p>
          <a:p>
            <a:pPr algn="ctr"/>
            <a:r>
              <a:rPr lang="pt-BR" sz="1600" b="1"/>
              <a:t>ESTADO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8EDEB32-DE77-24BC-A940-869706124DF4}"/>
              </a:ext>
            </a:extLst>
          </p:cNvPr>
          <p:cNvSpPr/>
          <p:nvPr/>
        </p:nvSpPr>
        <p:spPr>
          <a:xfrm>
            <a:off x="3783726" y="2645320"/>
            <a:ext cx="2606565" cy="23017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b="1"/>
              <a:t>RENDERIZAÇÃO</a:t>
            </a: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669CCAD2-4A15-ADFB-D73B-33E461EFC630}"/>
              </a:ext>
            </a:extLst>
          </p:cNvPr>
          <p:cNvSpPr/>
          <p:nvPr/>
        </p:nvSpPr>
        <p:spPr>
          <a:xfrm>
            <a:off x="515382" y="147140"/>
            <a:ext cx="304800" cy="48735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0CC9134-498F-9867-AFBD-EC6C57DD4E7C}"/>
              </a:ext>
            </a:extLst>
          </p:cNvPr>
          <p:cNvSpPr/>
          <p:nvPr/>
        </p:nvSpPr>
        <p:spPr>
          <a:xfrm rot="16200000">
            <a:off x="-220718" y="2377308"/>
            <a:ext cx="978210" cy="409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WEB APP</a:t>
            </a:r>
          </a:p>
        </p:txBody>
      </p:sp>
      <p:pic>
        <p:nvPicPr>
          <p:cNvPr id="24578" name="Picture 2" descr="Creative Building Bricks 11016 | Classic | Buy online at the Official LEGO®  Shop US">
            <a:extLst>
              <a:ext uri="{FF2B5EF4-FFF2-40B4-BE49-F238E27FC236}">
                <a16:creationId xmlns:a16="http://schemas.microsoft.com/office/drawing/2014/main" id="{E6DF2E39-457A-7C33-F3F6-094A84F9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9238" y="777273"/>
            <a:ext cx="2281481" cy="16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bússola – Apps no Google Play">
            <a:extLst>
              <a:ext uri="{FF2B5EF4-FFF2-40B4-BE49-F238E27FC236}">
                <a16:creationId xmlns:a16="http://schemas.microsoft.com/office/drawing/2014/main" id="{52949AEF-57C0-139E-FD55-880C5863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0429" y="3071365"/>
            <a:ext cx="1770757" cy="177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BA7BF8-0C18-8AB8-784E-4361F4AB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83" y="777273"/>
            <a:ext cx="2000250" cy="1581150"/>
          </a:xfrm>
          <a:prstGeom prst="rect">
            <a:avLst/>
          </a:prstGeom>
        </p:spPr>
      </p:pic>
      <p:pic>
        <p:nvPicPr>
          <p:cNvPr id="13" name="Picture 2" descr="The Amazing World of Gumball 2x08 &quot;The Job&quot; - Trakt">
            <a:extLst>
              <a:ext uri="{FF2B5EF4-FFF2-40B4-BE49-F238E27FC236}">
                <a16:creationId xmlns:a16="http://schemas.microsoft.com/office/drawing/2014/main" id="{3CBB22E3-AA8B-6C99-4D9F-09B3B4EB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873270" y="3205717"/>
            <a:ext cx="2445739" cy="1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E7D87AE-BA87-AB93-F4FE-43A7A3E3AB12}"/>
              </a:ext>
            </a:extLst>
          </p:cNvPr>
          <p:cNvSpPr/>
          <p:nvPr/>
        </p:nvSpPr>
        <p:spPr>
          <a:xfrm rot="21401766">
            <a:off x="4445067" y="3132999"/>
            <a:ext cx="1392894" cy="25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569A184-9806-F606-E2C8-118CA97D8325}"/>
              </a:ext>
            </a:extLst>
          </p:cNvPr>
          <p:cNvSpPr/>
          <p:nvPr/>
        </p:nvSpPr>
        <p:spPr>
          <a:xfrm rot="455178">
            <a:off x="5479218" y="3476167"/>
            <a:ext cx="733648" cy="480199"/>
          </a:xfrm>
          <a:prstGeom prst="rect">
            <a:avLst/>
          </a:prstGeom>
          <a:solidFill>
            <a:schemeClr val="accent6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solidFill>
                  <a:schemeClr val="tx1"/>
                </a:solidFill>
              </a:rPr>
              <a:t>COMPONENTE LINDÃO</a:t>
            </a:r>
          </a:p>
        </p:txBody>
      </p:sp>
    </p:spTree>
    <p:extLst>
      <p:ext uri="{BB962C8B-B14F-4D97-AF65-F5344CB8AC3E}">
        <p14:creationId xmlns:p14="http://schemas.microsoft.com/office/powerpoint/2010/main" val="27886644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295da5b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58" name="Google Shape;58;g116295da5bc_0_0"/>
          <p:cNvSpPr txBox="1"/>
          <p:nvPr/>
        </p:nvSpPr>
        <p:spPr>
          <a:xfrm>
            <a:off x="397359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 REQUESITOS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g116295da5bc_0_0"/>
          <p:cNvSpPr txBox="1"/>
          <p:nvPr/>
        </p:nvSpPr>
        <p:spPr>
          <a:xfrm>
            <a:off x="2273518" y="1481050"/>
            <a:ext cx="81522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&amp; CSS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NODE &amp; NPM</a:t>
            </a:r>
          </a:p>
          <a:p>
            <a:pPr marL="361950" lvl="0" indent="-285750" algn="l" rtl="0">
              <a:spcBef>
                <a:spcPct val="0"/>
              </a:spcBef>
              <a:spcAft>
                <a:spcPct val="0"/>
              </a:spcAft>
              <a:buClr>
                <a:srgbClr val="0D1A25"/>
              </a:buClr>
              <a:buSzPts val="2400"/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 &amp; TYPESCRIPT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E46ED-C916-E700-94F1-3A46BB3C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511" y="1681655"/>
            <a:ext cx="2165131" cy="21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656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549750-AAD8-AC5E-2E70-4EC201AFA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Quick Preview Of Angular CLI Commands">
            <a:extLst>
              <a:ext uri="{FF2B5EF4-FFF2-40B4-BE49-F238E27FC236}">
                <a16:creationId xmlns:a16="http://schemas.microsoft.com/office/drawing/2014/main" id="{4481A595-62AE-92FC-B348-616B4160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1123" y="2674882"/>
            <a:ext cx="1541753" cy="1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D34F62-6E2C-B98C-4601-9383250CD173}"/>
              </a:ext>
            </a:extLst>
          </p:cNvPr>
          <p:cNvSpPr/>
          <p:nvPr/>
        </p:nvSpPr>
        <p:spPr>
          <a:xfrm>
            <a:off x="3878316" y="2088765"/>
            <a:ext cx="1387365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NG</a:t>
            </a:r>
          </a:p>
        </p:txBody>
      </p:sp>
      <p:pic>
        <p:nvPicPr>
          <p:cNvPr id="5124" name="Picture 4" descr="Dark theme for Visual Studio Code and 271+ apps — Dracula">
            <a:extLst>
              <a:ext uri="{FF2B5EF4-FFF2-40B4-BE49-F238E27FC236}">
                <a16:creationId xmlns:a16="http://schemas.microsoft.com/office/drawing/2014/main" id="{E327D86A-C639-53A4-62A3-A1A59DE5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918" y="1825516"/>
            <a:ext cx="24828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2C4D3C-1010-5104-8170-40D9DA010023}"/>
              </a:ext>
            </a:extLst>
          </p:cNvPr>
          <p:cNvCxnSpPr>
            <a:stCxn id="5122" idx="3"/>
          </p:cNvCxnSpPr>
          <p:nvPr/>
        </p:nvCxnSpPr>
        <p:spPr>
          <a:xfrm>
            <a:off x="5342876" y="3369796"/>
            <a:ext cx="929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210EBA27-7B46-BF4B-5D1D-A960F1AC9C38}"/>
              </a:ext>
            </a:extLst>
          </p:cNvPr>
          <p:cNvSpPr/>
          <p:nvPr/>
        </p:nvSpPr>
        <p:spPr>
          <a:xfrm>
            <a:off x="159314" y="2264979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MODELO DE COMPONENTE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B5D515-4284-4311-1DFC-6215ED6424E6}"/>
              </a:ext>
            </a:extLst>
          </p:cNvPr>
          <p:cNvSpPr/>
          <p:nvPr/>
        </p:nvSpPr>
        <p:spPr>
          <a:xfrm>
            <a:off x="159313" y="2761457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TEMPLATES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A0782C-ABD2-FA7F-1730-857F6CC9211A}"/>
              </a:ext>
            </a:extLst>
          </p:cNvPr>
          <p:cNvSpPr/>
          <p:nvPr/>
        </p:nvSpPr>
        <p:spPr>
          <a:xfrm>
            <a:off x="159313" y="3257935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EM QUAL PASTA COLOCAR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5A2E6D-1B3D-278E-B725-6145E088FC0A}"/>
              </a:ext>
            </a:extLst>
          </p:cNvPr>
          <p:cNvSpPr/>
          <p:nvPr/>
        </p:nvSpPr>
        <p:spPr>
          <a:xfrm>
            <a:off x="159313" y="3754413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ARQUIVOS GERAIS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37DE7E6-4496-BF9F-8DCF-AFC6AE36A9D0}"/>
              </a:ext>
            </a:extLst>
          </p:cNvPr>
          <p:cNvCxnSpPr/>
          <p:nvPr/>
        </p:nvCxnSpPr>
        <p:spPr>
          <a:xfrm>
            <a:off x="3130448" y="2571750"/>
            <a:ext cx="767730" cy="589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1BC52E-889B-5193-2F76-A471E88E52B9}"/>
              </a:ext>
            </a:extLst>
          </p:cNvPr>
          <p:cNvCxnSpPr/>
          <p:nvPr/>
        </p:nvCxnSpPr>
        <p:spPr>
          <a:xfrm>
            <a:off x="3065415" y="2953407"/>
            <a:ext cx="735708" cy="29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0A78A4A-822D-6724-CC82-ECD2D45CD10D}"/>
              </a:ext>
            </a:extLst>
          </p:cNvPr>
          <p:cNvCxnSpPr>
            <a:endCxn id="5122" idx="1"/>
          </p:cNvCxnSpPr>
          <p:nvPr/>
        </p:nvCxnSpPr>
        <p:spPr>
          <a:xfrm flipV="1">
            <a:off x="3097437" y="3369796"/>
            <a:ext cx="703686" cy="13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68A1FD3-1D9E-CC2A-A300-80833600B379}"/>
              </a:ext>
            </a:extLst>
          </p:cNvPr>
          <p:cNvCxnSpPr>
            <a:stCxn id="11" idx="3"/>
          </p:cNvCxnSpPr>
          <p:nvPr/>
        </p:nvCxnSpPr>
        <p:spPr>
          <a:xfrm flipV="1">
            <a:off x="3000382" y="3648321"/>
            <a:ext cx="877934" cy="31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B45D9444-DAD7-E622-9C39-F54F722D7533}"/>
              </a:ext>
            </a:extLst>
          </p:cNvPr>
          <p:cNvSpPr/>
          <p:nvPr/>
        </p:nvSpPr>
        <p:spPr>
          <a:xfrm>
            <a:off x="7032660" y="1267979"/>
            <a:ext cx="1606843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SEU CÓDIGO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81F78A9-A0AF-E24C-A09B-3E1D075C06E4}"/>
              </a:ext>
            </a:extLst>
          </p:cNvPr>
          <p:cNvSpPr/>
          <p:nvPr/>
        </p:nvSpPr>
        <p:spPr>
          <a:xfrm>
            <a:off x="637116" y="1606837"/>
            <a:ext cx="1606843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SEU CÓDIGO</a:t>
            </a:r>
          </a:p>
        </p:txBody>
      </p:sp>
    </p:spTree>
    <p:extLst>
      <p:ext uri="{BB962C8B-B14F-4D97-AF65-F5344CB8AC3E}">
        <p14:creationId xmlns:p14="http://schemas.microsoft.com/office/powerpoint/2010/main" val="16369143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73048C4-3F31-B007-462A-D476CB43FF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Amazon.com: The Matrix Morpheus Blue Pill Or Red Pill Sticker 3&quot; :  Electronics">
            <a:extLst>
              <a:ext uri="{FF2B5EF4-FFF2-40B4-BE49-F238E27FC236}">
                <a16:creationId xmlns:a16="http://schemas.microsoft.com/office/drawing/2014/main" id="{5F652036-138C-D70D-6A1F-0562C99A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8" b="96756" l="3400" r="98133">
                        <a14:foregroundMark x1="55333" y1="12491" x2="46200" y2="9938"/>
                        <a14:foregroundMark x1="46200" y1="9938" x2="33933" y2="58178"/>
                        <a14:foregroundMark x1="33933" y1="58178" x2="22067" y2="72050"/>
                        <a14:foregroundMark x1="22067" y1="72050" x2="21200" y2="78468"/>
                        <a14:foregroundMark x1="30067" y1="91925" x2="44267" y2="94272"/>
                        <a14:foregroundMark x1="44267" y1="94272" x2="67200" y2="89855"/>
                        <a14:foregroundMark x1="67200" y1="89855" x2="80267" y2="69841"/>
                        <a14:foregroundMark x1="80267" y1="69841" x2="83133" y2="67840"/>
                        <a14:foregroundMark x1="82000" y1="71084" x2="81400" y2="82126"/>
                        <a14:foregroundMark x1="82400" y1="82954" x2="90267" y2="81297"/>
                        <a14:foregroundMark x1="90267" y1="80538" x2="86133" y2="69496"/>
                        <a14:foregroundMark x1="86133" y1="69496" x2="86133" y2="69289"/>
                        <a14:foregroundMark x1="87333" y1="69703" x2="93600" y2="72119"/>
                        <a14:foregroundMark x1="93600" y1="72119" x2="27400" y2="73775"/>
                        <a14:foregroundMark x1="27400" y1="73775" x2="18200" y2="79296"/>
                        <a14:foregroundMark x1="18200" y1="79296" x2="17067" y2="80952"/>
                        <a14:foregroundMark x1="15267" y1="83368" x2="26533" y2="79296"/>
                        <a14:foregroundMark x1="25133" y1="79089" x2="11333" y2="85645"/>
                        <a14:foregroundMark x1="10133" y1="85852" x2="15267" y2="71084"/>
                        <a14:foregroundMark x1="17800" y1="68668" x2="4400" y2="72740"/>
                        <a14:foregroundMark x1="4200" y1="72740" x2="20000" y2="65977"/>
                        <a14:foregroundMark x1="11333" y1="75638" x2="7733" y2="87233"/>
                        <a14:foregroundMark x1="11733" y1="80745" x2="19000" y2="66460"/>
                        <a14:foregroundMark x1="19000" y1="66460" x2="20533" y2="52105"/>
                        <a14:foregroundMark x1="20533" y1="52105" x2="18400" y2="43961"/>
                        <a14:foregroundMark x1="23333" y1="38440" x2="38733" y2="33195"/>
                        <a14:foregroundMark x1="38733" y1="33195" x2="39133" y2="17184"/>
                        <a14:foregroundMark x1="39133" y1="17184" x2="50600" y2="6142"/>
                        <a14:foregroundMark x1="50600" y1="6142" x2="53267" y2="25604"/>
                        <a14:foregroundMark x1="53267" y1="25604" x2="52067" y2="9593"/>
                        <a14:foregroundMark x1="52067" y1="9593" x2="59533" y2="17115"/>
                        <a14:foregroundMark x1="59533" y1="17115" x2="61400" y2="26225"/>
                        <a14:foregroundMark x1="61400" y1="26225" x2="81667" y2="46032"/>
                        <a14:foregroundMark x1="81667" y1="46032" x2="86133" y2="65286"/>
                        <a14:foregroundMark x1="86133" y1="65286" x2="74533" y2="94203"/>
                        <a14:foregroundMark x1="74533" y1="94203" x2="31467" y2="95652"/>
                        <a14:foregroundMark x1="31467" y1="95652" x2="21600" y2="86749"/>
                        <a14:foregroundMark x1="21600" y1="86749" x2="19200" y2="41891"/>
                        <a14:foregroundMark x1="22733" y1="37819" x2="43867" y2="31677"/>
                        <a14:foregroundMark x1="42467" y1="24086" x2="39133" y2="13665"/>
                        <a14:foregroundMark x1="39133" y1="13665" x2="43133" y2="3382"/>
                        <a14:foregroundMark x1="43133" y1="3382" x2="54533" y2="6142"/>
                        <a14:foregroundMark x1="54533" y1="6142" x2="61133" y2="19807"/>
                        <a14:foregroundMark x1="61133" y1="19807" x2="61467" y2="23533"/>
                        <a14:foregroundMark x1="57667" y1="13872" x2="50400" y2="4279"/>
                        <a14:foregroundMark x1="50400" y1="4279" x2="48000" y2="4072"/>
                        <a14:foregroundMark x1="46667" y1="3658" x2="55333" y2="5107"/>
                        <a14:foregroundMark x1="56133" y1="5728" x2="60800" y2="16080"/>
                        <a14:foregroundMark x1="60800" y1="16080" x2="61067" y2="22912"/>
                        <a14:foregroundMark x1="60867" y1="18219" x2="49600" y2="20635"/>
                        <a14:foregroundMark x1="9133" y1="83989" x2="6400" y2="85231"/>
                        <a14:foregroundMark x1="6400" y1="85231" x2="10333" y2="81504"/>
                        <a14:foregroundMark x1="13467" y1="79296" x2="12067" y2="73568"/>
                        <a14:foregroundMark x1="10133" y1="73568" x2="5200" y2="74189"/>
                        <a14:foregroundMark x1="3400" y1="74189" x2="16267" y2="68461"/>
                        <a14:foregroundMark x1="3800" y1="71291" x2="15867" y2="67633"/>
                        <a14:foregroundMark x1="13267" y1="69703" x2="17400" y2="60801"/>
                        <a14:foregroundMark x1="17400" y1="60801" x2="17800" y2="45756"/>
                        <a14:foregroundMark x1="40533" y1="97032" x2="60133" y2="97032"/>
                        <a14:foregroundMark x1="60133" y1="97032" x2="72800" y2="96825"/>
                        <a14:foregroundMark x1="72800" y1="96825" x2="75867" y2="90338"/>
                        <a14:foregroundMark x1="92867" y1="84403" x2="83333" y2="77847"/>
                        <a14:foregroundMark x1="93200" y1="75017" x2="83933" y2="68668"/>
                        <a14:foregroundMark x1="88067" y1="68668" x2="98067" y2="73223"/>
                        <a14:foregroundMark x1="98067" y1="73223" x2="98133" y2="73361"/>
                        <a14:foregroundMark x1="95800" y1="74396" x2="92467" y2="74810"/>
                        <a14:foregroundMark x1="80800" y1="44375" x2="75667" y2="35611"/>
                        <a14:foregroundMark x1="75667" y1="35611" x2="70133" y2="34300"/>
                        <a14:foregroundMark x1="21400" y1="87854" x2="18600" y2="82747"/>
                        <a14:foregroundMark x1="17200" y1="85852" x2="13867" y2="88889"/>
                        <a14:foregroundMark x1="12867" y1="89303" x2="1033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9763" y="0"/>
            <a:ext cx="5324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9A71D9-BEC7-335D-EB84-080B1877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804" y="937504"/>
            <a:ext cx="2656640" cy="26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AF9BDC8-DB00-27BD-97D9-819E90ED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7639" y="1481958"/>
            <a:ext cx="2300558" cy="20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7501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B608DB-BF49-6D16-B57F-56222F6DF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60052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65" name="Google Shape;65;g116e76ef749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 da webcam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g116e76ef749_0_0"/>
          <p:cNvSpPr txBox="1"/>
          <p:nvPr/>
        </p:nvSpPr>
        <p:spPr>
          <a:xfrm>
            <a:off x="526850" y="1652750"/>
            <a:ext cx="81522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todos os slides, evite escrever ou usar imagens que possam ocupar a área mostrada ao lado, pois ela representa o espaço reservado para a webcam.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16e76ef749_0_0"/>
          <p:cNvSpPr/>
          <p:nvPr/>
        </p:nvSpPr>
        <p:spPr>
          <a:xfrm>
            <a:off x="7500025" y="3706250"/>
            <a:ext cx="1644000" cy="14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700" b="1">
                <a:solidFill>
                  <a:schemeClr val="dk1"/>
                </a:solidFill>
              </a:rPr>
              <a:t>WEBCAM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6295da5bc_0_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73" name="Google Shape;73;g116295da5bc_0_71"/>
          <p:cNvSpPr txBox="1"/>
          <p:nvPr/>
        </p:nvSpPr>
        <p:spPr>
          <a:xfrm>
            <a:off x="627300" y="193375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das </a:t>
            </a:r>
            <a:r>
              <a:rPr lang="en-US" sz="4000" b="1" u="sng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Trilhas</a:t>
            </a:r>
            <a:endParaRPr sz="4000" b="0" i="0" u="sng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" name="Google Shape;74;g116295da5bc_0_71"/>
          <p:cNvCxnSpPr/>
          <p:nvPr/>
        </p:nvCxnSpPr>
        <p:spPr>
          <a:xfrm>
            <a:off x="7245986" y="1614402"/>
            <a:ext cx="141900" cy="0"/>
          </a:xfrm>
          <a:prstGeom prst="straightConnector1">
            <a:avLst/>
          </a:prstGeom>
          <a:noFill/>
          <a:ln w="28575" cap="flat" cmpd="sng">
            <a:solidFill>
              <a:srgbClr val="EA4E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g116295da5bc_0_71"/>
          <p:cNvSpPr/>
          <p:nvPr/>
        </p:nvSpPr>
        <p:spPr>
          <a:xfrm>
            <a:off x="627300" y="1158725"/>
            <a:ext cx="7889400" cy="557700"/>
          </a:xfrm>
          <a:prstGeom prst="rect">
            <a:avLst/>
          </a:prstGeom>
          <a:solidFill>
            <a:srgbClr val="54569E"/>
          </a:solidFill>
          <a:ln>
            <a:noFill/>
          </a:ln>
        </p:spPr>
        <p:txBody>
          <a:bodyPr spcFirstLastPara="1" wrap="square" lIns="55225" tIns="36825" rIns="55225" bIns="368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COMPETÊNCIA</a:t>
            </a:r>
            <a:endParaRPr sz="18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g116295da5bc_0_71"/>
          <p:cNvSpPr txBox="1"/>
          <p:nvPr/>
        </p:nvSpPr>
        <p:spPr>
          <a:xfrm>
            <a:off x="665875" y="4586625"/>
            <a:ext cx="78507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Nesse contexto,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"Módulos" são "Subcompetências".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g116295da5bc_0_71"/>
          <p:cNvGrpSpPr/>
          <p:nvPr/>
        </p:nvGrpSpPr>
        <p:grpSpPr>
          <a:xfrm>
            <a:off x="6922275" y="1875525"/>
            <a:ext cx="1594432" cy="2551998"/>
            <a:chOff x="518" y="35070"/>
            <a:chExt cx="1213511" cy="2882311"/>
          </a:xfrm>
        </p:grpSpPr>
        <p:sp>
          <p:nvSpPr>
            <p:cNvPr id="78" name="Google Shape;78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 i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Módulo N</a:t>
              </a:r>
              <a:endParaRPr b="1" i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Google Shape;80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1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Google Shape;81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Google Shape;82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2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" name="Google Shape;83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Google Shape;84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N</a:t>
              </a:r>
              <a:endParaRPr sz="14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5" name="Google Shape;85;g116295da5bc_0_71"/>
          <p:cNvGrpSpPr/>
          <p:nvPr/>
        </p:nvGrpSpPr>
        <p:grpSpPr>
          <a:xfrm>
            <a:off x="627300" y="1875525"/>
            <a:ext cx="1594432" cy="2551998"/>
            <a:chOff x="518" y="35070"/>
            <a:chExt cx="1213511" cy="2882311"/>
          </a:xfrm>
        </p:grpSpPr>
        <p:sp>
          <p:nvSpPr>
            <p:cNvPr id="86" name="Google Shape;86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Módulo 1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" name="Google Shape;87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Google Shape;88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1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89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Google Shape;90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2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Google Shape;92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N</a:t>
              </a:r>
              <a:endParaRPr sz="14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3" name="Google Shape;93;g116295da5bc_0_71"/>
          <p:cNvGrpSpPr/>
          <p:nvPr/>
        </p:nvGrpSpPr>
        <p:grpSpPr>
          <a:xfrm>
            <a:off x="2725625" y="1875525"/>
            <a:ext cx="1594432" cy="2551998"/>
            <a:chOff x="518" y="35070"/>
            <a:chExt cx="1213511" cy="2882311"/>
          </a:xfrm>
        </p:grpSpPr>
        <p:sp>
          <p:nvSpPr>
            <p:cNvPr id="94" name="Google Shape;94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Módulo 2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" name="Google Shape;95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Google Shape;96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1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97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Google Shape;98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2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99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Google Shape;100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N</a:t>
              </a:r>
              <a:endParaRPr sz="14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1" name="Google Shape;101;g116295da5bc_0_71"/>
          <p:cNvGrpSpPr/>
          <p:nvPr/>
        </p:nvGrpSpPr>
        <p:grpSpPr>
          <a:xfrm>
            <a:off x="4823950" y="1875525"/>
            <a:ext cx="1594432" cy="2551998"/>
            <a:chOff x="518" y="35070"/>
            <a:chExt cx="1213511" cy="2882311"/>
          </a:xfrm>
        </p:grpSpPr>
        <p:sp>
          <p:nvSpPr>
            <p:cNvPr id="102" name="Google Shape;102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Módulo 3</a:t>
              </a:r>
              <a:endParaRPr b="1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103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Google Shape;104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1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Google Shape;106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2</a:t>
              </a:r>
              <a:endParaRPr sz="14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Google Shape;108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Tema N</a:t>
              </a:r>
              <a:endParaRPr sz="14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6295da5bc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114" name="Google Shape;114;g116295da5bc_0_7"/>
          <p:cNvSpPr txBox="1"/>
          <p:nvPr/>
        </p:nvSpPr>
        <p:spPr>
          <a:xfrm>
            <a:off x="566125" y="4547350"/>
            <a:ext cx="81537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deve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idealmente, em torno de </a:t>
            </a:r>
            <a:r>
              <a:rPr lang="en-US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15 minutos</a:t>
            </a:r>
            <a:r>
              <a:rPr lang="en-US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(isso pode variar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principalmente em videoaulas práticas)</a:t>
            </a:r>
            <a:r>
              <a:rPr lang="en-US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Analogamente, recomendamos que cada </a:t>
            </a:r>
            <a:r>
              <a:rPr lang="en-US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Tema tenha entre 2 e 4 horas</a:t>
            </a:r>
            <a:r>
              <a:rPr lang="en-US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16295da5bc_0_7"/>
          <p:cNvSpPr/>
          <p:nvPr/>
        </p:nvSpPr>
        <p:spPr>
          <a:xfrm>
            <a:off x="566127" y="1114800"/>
            <a:ext cx="1453200" cy="538800"/>
          </a:xfrm>
          <a:prstGeom prst="roundRect">
            <a:avLst>
              <a:gd name="adj" fmla="val 10000"/>
            </a:avLst>
          </a:prstGeom>
          <a:solidFill>
            <a:srgbClr val="54569E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6295da5bc_0_7"/>
          <p:cNvSpPr/>
          <p:nvPr/>
        </p:nvSpPr>
        <p:spPr>
          <a:xfrm>
            <a:off x="7097275" y="1114800"/>
            <a:ext cx="1622700" cy="538800"/>
          </a:xfrm>
          <a:prstGeom prst="roundRect">
            <a:avLst>
              <a:gd name="adj" fmla="val 10000"/>
            </a:avLst>
          </a:prstGeom>
          <a:solidFill>
            <a:srgbClr val="54569E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Desafio de Projeto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g116295da5bc_0_7"/>
          <p:cNvGrpSpPr/>
          <p:nvPr/>
        </p:nvGrpSpPr>
        <p:grpSpPr>
          <a:xfrm>
            <a:off x="2347736" y="1095800"/>
            <a:ext cx="1254770" cy="2551998"/>
            <a:chOff x="518" y="35070"/>
            <a:chExt cx="1213511" cy="2882311"/>
          </a:xfrm>
        </p:grpSpPr>
        <p:sp>
          <p:nvSpPr>
            <p:cNvPr id="118" name="Google Shape;118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Google Shape;120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Google Shape;122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Google Shape;124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g116295da5bc_0_7"/>
          <p:cNvSpPr txBox="1"/>
          <p:nvPr/>
        </p:nvSpPr>
        <p:spPr>
          <a:xfrm>
            <a:off x="627300" y="193375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dos </a:t>
            </a:r>
            <a:r>
              <a:rPr lang="en-US" sz="4000" b="1" u="sng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</a:t>
            </a:r>
            <a:endParaRPr sz="4000" b="0" i="0" u="sng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6" name="Google Shape;126;g116295da5bc_0_7"/>
          <p:cNvGrpSpPr/>
          <p:nvPr/>
        </p:nvGrpSpPr>
        <p:grpSpPr>
          <a:xfrm>
            <a:off x="3930916" y="1095800"/>
            <a:ext cx="1254770" cy="2551998"/>
            <a:chOff x="518" y="35070"/>
            <a:chExt cx="1213511" cy="2882311"/>
          </a:xfrm>
        </p:grpSpPr>
        <p:sp>
          <p:nvSpPr>
            <p:cNvPr id="127" name="Google Shape;127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2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Google Shape;129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Google Shape;131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Google Shape;133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g116295da5bc_0_7"/>
          <p:cNvGrpSpPr/>
          <p:nvPr/>
        </p:nvGrpSpPr>
        <p:grpSpPr>
          <a:xfrm>
            <a:off x="5514095" y="1095800"/>
            <a:ext cx="1254770" cy="2551998"/>
            <a:chOff x="518" y="35070"/>
            <a:chExt cx="1213511" cy="2882311"/>
          </a:xfrm>
        </p:grpSpPr>
        <p:sp>
          <p:nvSpPr>
            <p:cNvPr id="135" name="Google Shape;135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3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Google Shape;137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Google Shape;139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19999" h="119999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Google Shape;141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630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525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116295da5bc_0_7"/>
          <p:cNvSpPr/>
          <p:nvPr/>
        </p:nvSpPr>
        <p:spPr>
          <a:xfrm>
            <a:off x="2412477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16295da5bc_0_7"/>
          <p:cNvSpPr/>
          <p:nvPr/>
        </p:nvSpPr>
        <p:spPr>
          <a:xfrm>
            <a:off x="3963253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16295da5bc_0_7"/>
          <p:cNvSpPr/>
          <p:nvPr/>
        </p:nvSpPr>
        <p:spPr>
          <a:xfrm>
            <a:off x="5514029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16295da5bc_0_7"/>
          <p:cNvSpPr/>
          <p:nvPr/>
        </p:nvSpPr>
        <p:spPr>
          <a:xfrm>
            <a:off x="7097275" y="1806725"/>
            <a:ext cx="16227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 Final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g116295da5bc_0_7"/>
          <p:cNvCxnSpPr>
            <a:stCxn id="142" idx="3"/>
            <a:endCxn id="143" idx="1"/>
          </p:cNvCxnSpPr>
          <p:nvPr/>
        </p:nvCxnSpPr>
        <p:spPr>
          <a:xfrm>
            <a:off x="3667377" y="4097575"/>
            <a:ext cx="2958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7" name="Google Shape;147;g116295da5bc_0_7"/>
          <p:cNvCxnSpPr>
            <a:stCxn id="143" idx="3"/>
            <a:endCxn id="144" idx="1"/>
          </p:cNvCxnSpPr>
          <p:nvPr/>
        </p:nvCxnSpPr>
        <p:spPr>
          <a:xfrm>
            <a:off x="5218153" y="4097575"/>
            <a:ext cx="2958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8" name="Google Shape;148;g116295da5bc_0_7"/>
          <p:cNvCxnSpPr>
            <a:stCxn id="144" idx="3"/>
            <a:endCxn id="145" idx="2"/>
          </p:cNvCxnSpPr>
          <p:nvPr/>
        </p:nvCxnSpPr>
        <p:spPr>
          <a:xfrm rot="10800000" flipH="1">
            <a:off x="6768929" y="2345575"/>
            <a:ext cx="1139700" cy="1752000"/>
          </a:xfrm>
          <a:prstGeom prst="bentConnector2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9" name="Google Shape;149;g116295da5bc_0_7"/>
          <p:cNvSpPr txBox="1"/>
          <p:nvPr/>
        </p:nvSpPr>
        <p:spPr>
          <a:xfrm>
            <a:off x="6978100" y="2715925"/>
            <a:ext cx="185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Cada módulo pode ter </a:t>
            </a:r>
            <a:r>
              <a:rPr lang="en-US" sz="1200" b="1" i="1">
                <a:latin typeface="Calibri"/>
                <a:ea typeface="Calibri"/>
                <a:cs typeface="Calibri"/>
                <a:sym typeface="Calibri"/>
              </a:rPr>
              <a:t>múltiplos questionários por tema OU um questionário final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 nome aqui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 profissão e informações profissionais</a:t>
            </a:r>
            <a:endParaRPr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Escreva o Título do Tema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 tema deve ter sua respectiva apresentação, visando o desenvolvimento (teórico e/ou prático) do tópico em questão.</a:t>
            </a:r>
            <a:endParaRPr sz="2400" i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 um pouco da sua experiência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entrou na área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te motiva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você faz além de programar (hobby, etc)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omo te encontram: linkedin, GitHub, etc..)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9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preferir, pode utilizar elementos visuais para contar um pouco</a:t>
            </a:r>
            <a:endParaRPr sz="1900" b="1" i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9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 sua jornada, como uma linha do tempo, imagens, fotos e etc.</a:t>
            </a:r>
            <a:endParaRPr sz="1900" b="1" i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Escreva aqui qual é o objetivo geral do tema; o que o Dev será capaz de fazer ao final e sobre a importância do conteúdo.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Liste aqui os pré-requisitos para o tema, desde configurações do ambiente até as noções básicas necessárias para uma melhor assimilação do conteúdo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6295da5bc_0_0"/>
          <p:cNvSpPr txBox="1"/>
          <p:nvPr/>
        </p:nvSpPr>
        <p:spPr>
          <a:xfrm>
            <a:off x="1122574" y="50740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ANGULARJS VS ANGULAR</a:t>
            </a:r>
            <a:endParaRPr lang="en-US"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C67418-0399-1C15-F7F9-A0B80372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339" y="1811152"/>
            <a:ext cx="4553013" cy="121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9648F4-2818-EF29-5B65-5038B149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2361" y="1257218"/>
            <a:ext cx="2319819" cy="23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8;g116295da5bc_0_0">
            <a:extLst>
              <a:ext uri="{FF2B5EF4-FFF2-40B4-BE49-F238E27FC236}">
                <a16:creationId xmlns:a16="http://schemas.microsoft.com/office/drawing/2014/main" id="{52C5406F-5F39-16DC-F49A-E26E5C64B44E}"/>
              </a:ext>
            </a:extLst>
          </p:cNvPr>
          <p:cNvSpPr txBox="1"/>
          <p:nvPr/>
        </p:nvSpPr>
        <p:spPr>
          <a:xfrm>
            <a:off x="5323236" y="2067253"/>
            <a:ext cx="73072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!=</a:t>
            </a:r>
            <a:endParaRPr sz="4800" b="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3E7FF8-E220-B0A4-A8E4-1922A7F3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39" y="3629597"/>
            <a:ext cx="3646539" cy="11202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2C2730-CABE-BDAA-AB1C-9A771B86F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766" y="3497956"/>
            <a:ext cx="3515010" cy="14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539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1</a:t>
            </a:r>
            <a:endParaRPr sz="2400" b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2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3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Otávio Perkles - @operkles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desenvolvimento Web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3f5ae1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g116d3f5ae16_0_0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16d3f5ae16_0_0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1</a:t>
            </a:r>
            <a:endParaRPr sz="24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16d3f5ae16_0_0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16d3f5ae16_0_0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2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16d3f5ae16_0_0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16d3f5ae16_0_0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3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6d3f5ae16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Título do Tema/Apresentação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Título da Etapa 2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2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1</a:t>
            </a:r>
            <a:endParaRPr sz="24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16d3f5ae16_1_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strike="sng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sng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16d3f5ae16_1_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2</a:t>
            </a:r>
            <a:endParaRPr sz="2400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16d3f5ae16_1_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16d3f5ae16_1_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3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Título do Tema/Apresentação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Título da Etapa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[Exemplo Prático]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de Transição (Prática)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 no GitHub</a:t>
            </a:r>
            <a:endParaRPr sz="2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Oficial</a:t>
            </a:r>
            <a:endParaRPr sz="2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X</a:t>
            </a:r>
            <a:endParaRPr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Y</a:t>
            </a:r>
            <a:endParaRPr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Adicione aqui links úteis como o Repositório no GitHub,</a:t>
            </a:r>
            <a:br>
              <a:rPr lang="en-U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Oficial, Referências e materiais complementares. </a:t>
            </a:r>
            <a:endParaRPr sz="16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ngle Page App Project Templates | Documentation">
            <a:extLst>
              <a:ext uri="{FF2B5EF4-FFF2-40B4-BE49-F238E27FC236}">
                <a16:creationId xmlns:a16="http://schemas.microsoft.com/office/drawing/2014/main" id="{252440F5-5E63-0297-BB6C-14FB22D8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724" y="407248"/>
            <a:ext cx="6360455" cy="39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E48E7C0-DC7D-0B3C-7886-B4E9504610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93F0A6-E482-4B4F-2914-75C1EB2BFFF6}"/>
              </a:ext>
            </a:extLst>
          </p:cNvPr>
          <p:cNvSpPr/>
          <p:nvPr/>
        </p:nvSpPr>
        <p:spPr>
          <a:xfrm>
            <a:off x="1744717" y="851338"/>
            <a:ext cx="210207" cy="15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99860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você ainda sinta que possa deixar informações úteis para os devs, como um site na Web, um curso da Dio, livros ou temas para se aprofundar no assunto. Coloque-os aqui.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Lembre-se de que você é uma referência para àqueles que vão te assistir.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295da5b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58" name="Google Shape;58;g116295da5bc_0_0"/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475E742-0DD8-9F0F-4CD3-66BC3FB68D7D}"/>
              </a:ext>
            </a:extLst>
          </p:cNvPr>
          <p:cNvSpPr/>
          <p:nvPr/>
        </p:nvSpPr>
        <p:spPr>
          <a:xfrm>
            <a:off x="3130556" y="1737059"/>
            <a:ext cx="4677103" cy="557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sz="1600">
                <a:solidFill>
                  <a:schemeClr val="tx1"/>
                </a:solidFill>
              </a:rPr>
              <a:t>Um elemento que seja </a:t>
            </a:r>
            <a:r>
              <a:rPr lang="pt-BR" sz="1600" b="1">
                <a:solidFill>
                  <a:schemeClr val="tx1"/>
                </a:solidFill>
              </a:rPr>
              <a:t>visual</a:t>
            </a:r>
            <a:r>
              <a:rPr lang="pt-BR" sz="1600">
                <a:solidFill>
                  <a:schemeClr val="tx1"/>
                </a:solidFill>
              </a:rPr>
              <a:t>, </a:t>
            </a:r>
            <a:r>
              <a:rPr lang="pt-BR" sz="1600" b="1">
                <a:solidFill>
                  <a:schemeClr val="tx1"/>
                </a:solidFill>
              </a:rPr>
              <a:t>customizável</a:t>
            </a:r>
            <a:r>
              <a:rPr lang="pt-BR" sz="1600">
                <a:solidFill>
                  <a:schemeClr val="tx1"/>
                </a:solidFill>
              </a:rPr>
              <a:t> e </a:t>
            </a:r>
            <a:r>
              <a:rPr lang="pt-BR" sz="1600" b="1">
                <a:solidFill>
                  <a:schemeClr val="tx1"/>
                </a:solidFill>
              </a:rPr>
              <a:t>replicável.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11AEC6-DBFB-F8A7-673D-2CEBAF4A6044}"/>
              </a:ext>
            </a:extLst>
          </p:cNvPr>
          <p:cNvSpPr/>
          <p:nvPr/>
        </p:nvSpPr>
        <p:spPr>
          <a:xfrm>
            <a:off x="3082466" y="1092595"/>
            <a:ext cx="5798775" cy="37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sz="2000" b="1">
                <a:solidFill>
                  <a:srgbClr val="EE4C4C"/>
                </a:solidFill>
              </a:rPr>
              <a:t>O QUE SÃO COMPONENTES 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3555EA1-3AAF-D8AA-0C0B-34FD21235DBF}"/>
              </a:ext>
            </a:extLst>
          </p:cNvPr>
          <p:cNvSpPr/>
          <p:nvPr/>
        </p:nvSpPr>
        <p:spPr>
          <a:xfrm>
            <a:off x="3130556" y="2559292"/>
            <a:ext cx="4677103" cy="557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sz="1600">
                <a:solidFill>
                  <a:schemeClr val="tx1"/>
                </a:solidFill>
              </a:rPr>
              <a:t>É o átomo da sua aplicação.</a:t>
            </a:r>
            <a:endParaRPr lang="pt-BR" sz="1600" b="1">
              <a:solidFill>
                <a:schemeClr val="tx1"/>
              </a:solidFill>
            </a:endParaRPr>
          </a:p>
        </p:txBody>
      </p:sp>
      <p:pic>
        <p:nvPicPr>
          <p:cNvPr id="2052" name="Picture 4" descr="lego-parts — Travelpedia">
            <a:extLst>
              <a:ext uri="{FF2B5EF4-FFF2-40B4-BE49-F238E27FC236}">
                <a16:creationId xmlns:a16="http://schemas.microsoft.com/office/drawing/2014/main" id="{C601C2DB-64F0-5FFF-089A-9BCC7F27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41" y="1092595"/>
            <a:ext cx="2350179" cy="13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unctional Elements">
            <a:extLst>
              <a:ext uri="{FF2B5EF4-FFF2-40B4-BE49-F238E27FC236}">
                <a16:creationId xmlns:a16="http://schemas.microsoft.com/office/drawing/2014/main" id="{4333F07B-E318-6B36-607F-DEA460EF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684" y="3229344"/>
            <a:ext cx="2591694" cy="17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CC5C071-9C03-68EC-737E-BA1B483788D8}"/>
              </a:ext>
            </a:extLst>
          </p:cNvPr>
          <p:cNvCxnSpPr>
            <a:stCxn id="2052" idx="2"/>
            <a:endCxn id="2054" idx="0"/>
          </p:cNvCxnSpPr>
          <p:nvPr/>
        </p:nvCxnSpPr>
        <p:spPr>
          <a:xfrm flipH="1">
            <a:off x="1515531" y="2490952"/>
            <a:ext cx="0" cy="738392"/>
          </a:xfrm>
          <a:prstGeom prst="straightConnector1">
            <a:avLst/>
          </a:prstGeom>
          <a:ln w="38100">
            <a:solidFill>
              <a:srgbClr val="C3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E88FA4-ADCC-3FD0-0425-92A18104656D}"/>
              </a:ext>
            </a:extLst>
          </p:cNvPr>
          <p:cNvSpPr/>
          <p:nvPr/>
        </p:nvSpPr>
        <p:spPr>
          <a:xfrm>
            <a:off x="3130556" y="3527505"/>
            <a:ext cx="4677103" cy="557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sz="1600">
                <a:solidFill>
                  <a:schemeClr val="tx1"/>
                </a:solidFill>
              </a:rPr>
              <a:t>Geralmente é uma função JS/TS que retorna HTML, CSS e Carrega eventos Javascript junto.</a:t>
            </a:r>
            <a:endParaRPr lang="pt-BR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295da5bc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58" name="Google Shape;58;g116295da5bc_0_0"/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Injection Fairy Lily | One Minute Melee Fanon Wiki | Fandom">
            <a:extLst>
              <a:ext uri="{FF2B5EF4-FFF2-40B4-BE49-F238E27FC236}">
                <a16:creationId xmlns:a16="http://schemas.microsoft.com/office/drawing/2014/main" id="{915F995D-436F-8EE4-F8C0-4C5292BF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9167" l="938" r="99531">
                        <a14:foregroundMark x1="12188" y1="17083" x2="40625" y2="32917"/>
                        <a14:foregroundMark x1="40625" y1="32917" x2="40625" y2="32917"/>
                        <a14:foregroundMark x1="43594" y1="34167" x2="77344" y2="24375"/>
                        <a14:foregroundMark x1="77344" y1="24375" x2="77344" y2="24375"/>
                        <a14:foregroundMark x1="38594" y1="37500" x2="43281" y2="61667"/>
                        <a14:foregroundMark x1="44531" y1="43542" x2="66719" y2="58333"/>
                        <a14:foregroundMark x1="66719" y1="58333" x2="66719" y2="58333"/>
                        <a14:foregroundMark x1="77344" y1="61875" x2="80313" y2="64375"/>
                        <a14:foregroundMark x1="16719" y1="25833" x2="938" y2="18333"/>
                        <a14:foregroundMark x1="7500" y1="15000" x2="19219" y2="20208"/>
                        <a14:foregroundMark x1="19219" y1="20208" x2="20469" y2="22292"/>
                        <a14:foregroundMark x1="31250" y1="29792" x2="49844" y2="10833"/>
                        <a14:foregroundMark x1="49844" y1="10833" x2="49844" y2="9583"/>
                        <a14:foregroundMark x1="49375" y1="6042" x2="41563" y2="7708"/>
                        <a14:foregroundMark x1="40313" y1="9583" x2="40156" y2="10833"/>
                        <a14:foregroundMark x1="40156" y1="7500" x2="45156" y2="2708"/>
                        <a14:foregroundMark x1="46250" y1="26875" x2="71875" y2="15417"/>
                        <a14:foregroundMark x1="76719" y1="15000" x2="86875" y2="24375"/>
                        <a14:foregroundMark x1="86875" y1="24375" x2="31250" y2="31875"/>
                        <a14:foregroundMark x1="31250" y1="31875" x2="11719" y2="18333"/>
                        <a14:foregroundMark x1="11719" y1="18333" x2="36250" y2="31250"/>
                        <a14:foregroundMark x1="36250" y1="31250" x2="53750" y2="49583"/>
                        <a14:foregroundMark x1="53750" y1="49583" x2="65156" y2="55208"/>
                        <a14:foregroundMark x1="60156" y1="52292" x2="30781" y2="22500"/>
                        <a14:foregroundMark x1="30781" y1="22500" x2="5000" y2="9792"/>
                        <a14:foregroundMark x1="29219" y1="19792" x2="30625" y2="15625"/>
                        <a14:foregroundMark x1="25208" y1="13849" x2="3125" y2="10833"/>
                        <a14:foregroundMark x1="29063" y1="14375" x2="26423" y2="14014"/>
                        <a14:foregroundMark x1="48125" y1="61667" x2="42813" y2="42500"/>
                        <a14:foregroundMark x1="47813" y1="99167" x2="49219" y2="84583"/>
                        <a14:foregroundMark x1="77344" y1="57708" x2="66719" y2="50417"/>
                        <a14:foregroundMark x1="66719" y1="50417" x2="66406" y2="50417"/>
                        <a14:foregroundMark x1="80313" y1="65208" x2="76719" y2="56250"/>
                        <a14:foregroundMark x1="19531" y1="10833" x2="3906" y2="10208"/>
                        <a14:foregroundMark x1="14531" y1="8333" x2="6563" y2="8750"/>
                        <a14:foregroundMark x1="78750" y1="18333" x2="88906" y2="20417"/>
                        <a14:foregroundMark x1="88906" y1="20417" x2="89531" y2="21667"/>
                        <a14:foregroundMark x1="87813" y1="27708" x2="89531" y2="28958"/>
                        <a14:foregroundMark x1="92344" y1="25625" x2="86250" y2="22083"/>
                        <a14:foregroundMark x1="37656" y1="72500" x2="37500" y2="79792"/>
                        <a14:foregroundMark x1="99531" y1="81458" x2="86250" y2="72292"/>
                        <a14:foregroundMark x1="80000" y1="63542" x2="80313" y2="66042"/>
                        <a14:foregroundMark x1="80313" y1="61875" x2="78438" y2="58542"/>
                        <a14:backgroundMark x1="27187" y1="48333" x2="16094" y2="90000"/>
                        <a14:backgroundMark x1="24688" y1="70625" x2="17969" y2="57083"/>
                        <a14:backgroundMark x1="17969" y1="57083" x2="6875" y2="45208"/>
                        <a14:backgroundMark x1="6875" y1="45208" x2="6875" y2="45208"/>
                        <a14:backgroundMark x1="25625" y1="6250" x2="16563" y2="1458"/>
                        <a14:backgroundMark x1="12188" y1="2917" x2="4688" y2="2917"/>
                        <a14:backgroundMark x1="26719" y1="15000" x2="22500" y2="7500"/>
                        <a14:backgroundMark x1="625" y1="29792" x2="0" y2="2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51036" y="1324254"/>
            <a:ext cx="5092263" cy="38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475E742-0DD8-9F0F-4CD3-66BC3FB68D7D}"/>
              </a:ext>
            </a:extLst>
          </p:cNvPr>
          <p:cNvSpPr/>
          <p:nvPr/>
        </p:nvSpPr>
        <p:spPr>
          <a:xfrm>
            <a:off x="3993131" y="1871223"/>
            <a:ext cx="4677103" cy="557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A composição dos componentes é montada através de  </a:t>
            </a:r>
            <a:r>
              <a:rPr lang="pt-BR" b="1">
                <a:solidFill>
                  <a:schemeClr val="tx1"/>
                </a:solidFill>
              </a:rPr>
              <a:t>Injeção dependências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10833AA-6A7B-9098-6439-2787A5F7F4D0}"/>
              </a:ext>
            </a:extLst>
          </p:cNvPr>
          <p:cNvSpPr/>
          <p:nvPr/>
        </p:nvSpPr>
        <p:spPr>
          <a:xfrm>
            <a:off x="3993131" y="2811748"/>
            <a:ext cx="4677103" cy="745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b="1">
                <a:solidFill>
                  <a:schemeClr val="tx1"/>
                </a:solidFill>
              </a:rPr>
              <a:t>Injeção dependência </a:t>
            </a:r>
            <a:r>
              <a:rPr lang="pt-BR">
                <a:solidFill>
                  <a:schemeClr val="tx1"/>
                </a:solidFill>
              </a:rPr>
              <a:t>é um padrão de desenvolvimento utilizada em diversos cenários diferentes, é uma estratégia de desenvolvimento muito utilizada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11AEC6-DBFB-F8A7-673D-2CEBAF4A6044}"/>
              </a:ext>
            </a:extLst>
          </p:cNvPr>
          <p:cNvSpPr/>
          <p:nvPr/>
        </p:nvSpPr>
        <p:spPr>
          <a:xfrm>
            <a:off x="3082466" y="1092595"/>
            <a:ext cx="5798775" cy="37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 sz="2000" b="1">
                <a:solidFill>
                  <a:srgbClr val="EE4C4C"/>
                </a:solidFill>
              </a:rPr>
              <a:t>COMO MINHA APLICAÇÃO É MONTADA 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54A0D6-3D5C-7D93-40ED-6B31B4F82E52}"/>
              </a:ext>
            </a:extLst>
          </p:cNvPr>
          <p:cNvSpPr/>
          <p:nvPr/>
        </p:nvSpPr>
        <p:spPr>
          <a:xfrm>
            <a:off x="3993131" y="4004044"/>
            <a:ext cx="4896458" cy="894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Uma injeção é feita quando algo depende de outra coisa</a:t>
            </a:r>
          </a:p>
          <a:p>
            <a:r>
              <a:rPr lang="pt-BR">
                <a:solidFill>
                  <a:schemeClr val="tx1"/>
                </a:solidFill>
              </a:rPr>
              <a:t>para seu funcionamento, mas ele não produz diretamente esse conteúdo, tendo a dependência de algum agente externo. </a:t>
            </a:r>
          </a:p>
        </p:txBody>
      </p:sp>
      <p:pic>
        <p:nvPicPr>
          <p:cNvPr id="11" name="Picture 4" descr="Angular Dependency Injection Provider Objects | by DLT Labs | Better  Programming">
            <a:extLst>
              <a:ext uri="{FF2B5EF4-FFF2-40B4-BE49-F238E27FC236}">
                <a16:creationId xmlns:a16="http://schemas.microsoft.com/office/drawing/2014/main" id="{7BEC8BC9-9A97-8375-CAC3-5CE87056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66" b="45450" l="11878" r="24340">
                        <a14:foregroundMark x1="14135" y1="30353" x2="16251" y2="34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3980" r="74102" b="52164"/>
          <a:stretch>
            <a:fillRect/>
          </a:stretch>
        </p:blipFill>
        <p:spPr bwMode="auto">
          <a:xfrm rot="18928478">
            <a:off x="3971260" y="1432363"/>
            <a:ext cx="618327" cy="5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Dependency Injection Provider Objects | by DLT Labs | Better  Programming">
            <a:extLst>
              <a:ext uri="{FF2B5EF4-FFF2-40B4-BE49-F238E27FC236}">
                <a16:creationId xmlns:a16="http://schemas.microsoft.com/office/drawing/2014/main" id="{1C74EC59-8C08-8BBA-72ED-F4CD00F7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66" b="45450" l="11878" r="24340">
                        <a14:foregroundMark x1="14135" y1="30353" x2="16251" y2="34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3980" r="74102" b="52164"/>
          <a:stretch>
            <a:fillRect/>
          </a:stretch>
        </p:blipFill>
        <p:spPr bwMode="auto">
          <a:xfrm rot="18928478">
            <a:off x="3971260" y="2406079"/>
            <a:ext cx="618327" cy="5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ngular Dependency Injection Provider Objects | by DLT Labs | Better  Programming">
            <a:extLst>
              <a:ext uri="{FF2B5EF4-FFF2-40B4-BE49-F238E27FC236}">
                <a16:creationId xmlns:a16="http://schemas.microsoft.com/office/drawing/2014/main" id="{9FA63F1E-E53A-CD81-E6FD-D17DEDAD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66" b="45450" l="11878" r="24340">
                        <a14:foregroundMark x1="14135" y1="30353" x2="16251" y2="34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3980" r="74102" b="52164"/>
          <a:stretch>
            <a:fillRect/>
          </a:stretch>
        </p:blipFill>
        <p:spPr bwMode="auto">
          <a:xfrm rot="18928478">
            <a:off x="3971260" y="3604085"/>
            <a:ext cx="618327" cy="5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578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E7E6DD-5990-B14B-587C-11B22BE99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BCD6F809-7037-7E19-B089-26825BE7B6EE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tml File Icon - Download in Colored Outline Style">
            <a:extLst>
              <a:ext uri="{FF2B5EF4-FFF2-40B4-BE49-F238E27FC236}">
                <a16:creationId xmlns:a16="http://schemas.microsoft.com/office/drawing/2014/main" id="{7E06BCE4-4AC2-D5AD-3296-0DCB291F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524" y="1750300"/>
            <a:ext cx="1558815" cy="15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F08C59-90E5-F6E9-905B-E5DDE522665B}"/>
              </a:ext>
            </a:extLst>
          </p:cNvPr>
          <p:cNvSpPr/>
          <p:nvPr/>
        </p:nvSpPr>
        <p:spPr>
          <a:xfrm>
            <a:off x="7477361" y="3312116"/>
            <a:ext cx="1657492" cy="39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INDEX.HTML</a:t>
            </a:r>
          </a:p>
        </p:txBody>
      </p:sp>
      <p:pic>
        <p:nvPicPr>
          <p:cNvPr id="1028" name="Picture 4" descr="In A Witty World — Injection Fairy Lily got one of the best-animated...">
            <a:extLst>
              <a:ext uri="{FF2B5EF4-FFF2-40B4-BE49-F238E27FC236}">
                <a16:creationId xmlns:a16="http://schemas.microsoft.com/office/drawing/2014/main" id="{0B766780-7D0E-3E0E-1304-318785E68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92" l="1250" r="99844">
                        <a14:foregroundMark x1="28125" y1="37917" x2="17656" y2="29792"/>
                        <a14:foregroundMark x1="17656" y1="29792" x2="17188" y2="29375"/>
                        <a14:foregroundMark x1="23750" y1="15625" x2="28438" y2="2500"/>
                        <a14:foregroundMark x1="29688" y1="3542" x2="26094" y2="43333"/>
                        <a14:foregroundMark x1="28438" y1="37708" x2="6719" y2="53333"/>
                        <a14:foregroundMark x1="6719" y1="53333" x2="6094" y2="53333"/>
                        <a14:foregroundMark x1="4531" y1="54375" x2="1563" y2="41250"/>
                        <a14:foregroundMark x1="1250" y1="37500" x2="15625" y2="38958"/>
                        <a14:foregroundMark x1="72969" y1="25625" x2="71563" y2="23125"/>
                        <a14:foregroundMark x1="72031" y1="23333" x2="74531" y2="32917"/>
                        <a14:foregroundMark x1="74688" y1="29792" x2="65938" y2="24792"/>
                        <a14:foregroundMark x1="65938" y1="24792" x2="58438" y2="26875"/>
                        <a14:foregroundMark x1="82031" y1="26875" x2="82031" y2="26875"/>
                        <a14:foregroundMark x1="82344" y1="26875" x2="99844" y2="21042"/>
                        <a14:foregroundMark x1="71719" y1="28542" x2="23906" y2="40000"/>
                        <a14:foregroundMark x1="17031" y1="47083" x2="4531" y2="57917"/>
                        <a14:foregroundMark x1="5313" y1="56875" x2="49844" y2="32708"/>
                        <a14:foregroundMark x1="49844" y1="32708" x2="52344" y2="28542"/>
                        <a14:foregroundMark x1="35000" y1="4375" x2="34375" y2="1667"/>
                        <a14:foregroundMark x1="35469" y1="4792" x2="35156" y2="1667"/>
                        <a14:foregroundMark x1="41094" y1="20208" x2="40625" y2="35417"/>
                        <a14:foregroundMark x1="41094" y1="37917" x2="51250" y2="49167"/>
                        <a14:foregroundMark x1="51250" y1="49167" x2="51250" y2="49167"/>
                        <a14:foregroundMark x1="48906" y1="68333" x2="55469" y2="76458"/>
                        <a14:foregroundMark x1="59538" y1="85681" x2="60156" y2="87083"/>
                        <a14:foregroundMark x1="55469" y1="76458" x2="58779" y2="83961"/>
                        <a14:foregroundMark x1="60156" y1="87083" x2="60156" y2="87083"/>
                        <a14:foregroundMark x1="53750" y1="65000" x2="55937" y2="61667"/>
                        <a14:foregroundMark x1="56250" y1="65625" x2="60156" y2="76667"/>
                        <a14:foregroundMark x1="64844" y1="80833" x2="69688" y2="93125"/>
                        <a14:foregroundMark x1="69688" y1="93125" x2="69688" y2="93750"/>
                        <a14:foregroundMark x1="55000" y1="96042" x2="55156" y2="91042"/>
                        <a14:foregroundMark x1="46719" y1="74583" x2="39844" y2="63750"/>
                        <a14:foregroundMark x1="39844" y1="63750" x2="34688" y2="47708"/>
                        <a14:foregroundMark x1="34688" y1="47708" x2="34531" y2="45625"/>
                        <a14:foregroundMark x1="37031" y1="58542" x2="34844" y2="37292"/>
                        <a14:foregroundMark x1="38906" y1="67917" x2="36250" y2="55417"/>
                        <a14:foregroundMark x1="36250" y1="75417" x2="34375" y2="59583"/>
                        <a14:foregroundMark x1="18906" y1="39792" x2="19063" y2="16667"/>
                        <a14:foregroundMark x1="35156" y1="2292" x2="35156" y2="6458"/>
                        <a14:foregroundMark x1="35000" y1="3333" x2="34063" y2="208"/>
                        <a14:foregroundMark x1="68438" y1="96667" x2="69219" y2="99792"/>
                        <a14:backgroundMark x1="53125" y1="19167" x2="80625" y2="11875"/>
                        <a14:backgroundMark x1="63750" y1="66667" x2="86406" y2="50625"/>
                        <a14:backgroundMark x1="89531" y1="51875" x2="97031" y2="37708"/>
                        <a14:backgroundMark x1="97031" y1="37708" x2="97031" y2="37708"/>
                        <a14:backgroundMark x1="95156" y1="11667" x2="94063" y2="5417"/>
                        <a14:backgroundMark x1="48906" y1="3958" x2="48906" y2="3958"/>
                        <a14:backgroundMark x1="8438" y1="14167" x2="8438" y2="14167"/>
                        <a14:backgroundMark x1="5313" y1="19792" x2="10000" y2="7708"/>
                        <a14:backgroundMark x1="61094" y1="88542" x2="64063" y2="97292"/>
                        <a14:backgroundMark x1="61094" y1="88958" x2="61094" y2="87917"/>
                        <a14:backgroundMark x1="62969" y1="87083" x2="60469" y2="86458"/>
                        <a14:backgroundMark x1="59375" y1="86458" x2="59375" y2="85000"/>
                        <a14:backgroundMark x1="25156" y1="88542" x2="5469" y2="92292"/>
                        <a14:backgroundMark x1="43906" y1="84583" x2="39531" y2="98125"/>
                        <a14:backgroundMark x1="49844" y1="56250" x2="46875" y2="54792"/>
                        <a14:backgroundMark x1="48281" y1="23542" x2="50156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4391" y="2235276"/>
            <a:ext cx="2867572" cy="21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B270E54-6246-E342-A056-4CD672E13E08}"/>
              </a:ext>
            </a:extLst>
          </p:cNvPr>
          <p:cNvSpPr/>
          <p:nvPr/>
        </p:nvSpPr>
        <p:spPr>
          <a:xfrm>
            <a:off x="3193838" y="2862424"/>
            <a:ext cx="1830553" cy="728498"/>
          </a:xfrm>
          <a:prstGeom prst="roundRect">
            <a:avLst/>
          </a:prstGeom>
          <a:solidFill>
            <a:srgbClr val="C3002F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APP-ROOT</a:t>
            </a:r>
            <a:r>
              <a:rPr lang="pt-BR" b="1"/>
              <a:t> </a:t>
            </a:r>
            <a:r>
              <a:rPr lang="pt-BR" sz="1800" b="1">
                <a:solidFill>
                  <a:schemeClr val="bg1"/>
                </a:solidFill>
              </a:rPr>
              <a:t>❤</a:t>
            </a:r>
            <a:endParaRPr lang="pt-BR" b="1">
              <a:solidFill>
                <a:schemeClr val="bg1"/>
              </a:solidFill>
            </a:endParaRPr>
          </a:p>
        </p:txBody>
      </p:sp>
      <p:pic>
        <p:nvPicPr>
          <p:cNvPr id="1030" name="Picture 6" descr="Angular Material UI component library">
            <a:extLst>
              <a:ext uri="{FF2B5EF4-FFF2-40B4-BE49-F238E27FC236}">
                <a16:creationId xmlns:a16="http://schemas.microsoft.com/office/drawing/2014/main" id="{3A185AAF-C56C-AE80-6B9E-6694D683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000" y1="55556" x2="63556" y2="75556"/>
                        <a14:foregroundMark x1="68000" y1="67111" x2="54667" y2="88444"/>
                        <a14:foregroundMark x1="54667" y1="88444" x2="53778" y2="88889"/>
                        <a14:foregroundMark x1="52889" y1="84889" x2="46222" y2="40444"/>
                        <a14:foregroundMark x1="46222" y1="40444" x2="35111" y2="75556"/>
                        <a14:foregroundMark x1="35111" y1="75556" x2="53333" y2="41778"/>
                        <a14:foregroundMark x1="53333" y1="41778" x2="61778" y2="64889"/>
                        <a14:foregroundMark x1="61778" y1="64889" x2="40000" y2="59556"/>
                        <a14:foregroundMark x1="40000" y1="59556" x2="60889" y2="49778"/>
                        <a14:foregroundMark x1="60889" y1="49778" x2="48444" y2="61333"/>
                        <a14:foregroundMark x1="39111" y1="61778" x2="49778" y2="32000"/>
                        <a14:foregroundMark x1="49778" y1="28000" x2="49778" y2="2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822" y="1576984"/>
            <a:ext cx="1316584" cy="13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26EC199-BB66-400C-BAA6-4B9C02860D1A}"/>
              </a:ext>
            </a:extLst>
          </p:cNvPr>
          <p:cNvCxnSpPr/>
          <p:nvPr/>
        </p:nvCxnSpPr>
        <p:spPr>
          <a:xfrm>
            <a:off x="1766184" y="2732689"/>
            <a:ext cx="1334814" cy="325821"/>
          </a:xfrm>
          <a:prstGeom prst="straightConnector1">
            <a:avLst/>
          </a:prstGeom>
          <a:ln w="9525">
            <a:solidFill>
              <a:srgbClr val="C3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604466E-2B3F-7F5A-EA07-A795781358CB}"/>
              </a:ext>
            </a:extLst>
          </p:cNvPr>
          <p:cNvCxnSpPr/>
          <p:nvPr/>
        </p:nvCxnSpPr>
        <p:spPr>
          <a:xfrm>
            <a:off x="1766184" y="3240798"/>
            <a:ext cx="1334814" cy="0"/>
          </a:xfrm>
          <a:prstGeom prst="straightConnector1">
            <a:avLst/>
          </a:prstGeom>
          <a:ln w="9525">
            <a:solidFill>
              <a:srgbClr val="C3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2277A2E-89B8-5D77-6E96-4D62D50A7EF5}"/>
              </a:ext>
            </a:extLst>
          </p:cNvPr>
          <p:cNvCxnSpPr/>
          <p:nvPr/>
        </p:nvCxnSpPr>
        <p:spPr>
          <a:xfrm flipV="1">
            <a:off x="1766184" y="3415861"/>
            <a:ext cx="1334814" cy="289855"/>
          </a:xfrm>
          <a:prstGeom prst="straightConnector1">
            <a:avLst/>
          </a:prstGeom>
          <a:ln w="9525">
            <a:solidFill>
              <a:srgbClr val="C3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Angular Dependency Injection Provider Objects | by DLT Labs | Better  Programming">
            <a:extLst>
              <a:ext uri="{FF2B5EF4-FFF2-40B4-BE49-F238E27FC236}">
                <a16:creationId xmlns:a16="http://schemas.microsoft.com/office/drawing/2014/main" id="{9F211105-BCD1-7C33-832F-F73620E2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66" b="45450" l="11878" r="24340">
                        <a14:foregroundMark x1="14135" y1="30353" x2="16251" y2="34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3980" r="74102" b="52164"/>
          <a:stretch>
            <a:fillRect/>
          </a:stretch>
        </p:blipFill>
        <p:spPr bwMode="auto">
          <a:xfrm rot="21258616">
            <a:off x="1900350" y="1885425"/>
            <a:ext cx="1235130" cy="113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A6FAFAD-011E-F60E-1FB3-2129206EF7DF}"/>
              </a:ext>
            </a:extLst>
          </p:cNvPr>
          <p:cNvSpPr/>
          <p:nvPr/>
        </p:nvSpPr>
        <p:spPr>
          <a:xfrm>
            <a:off x="5557979" y="1061559"/>
            <a:ext cx="2397271" cy="888738"/>
          </a:xfrm>
          <a:prstGeom prst="wedgeEllipseCallout">
            <a:avLst>
              <a:gd name="adj1" fmla="val -21052"/>
              <a:gd name="adj2" fmla="val 79056"/>
            </a:avLst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>
                <a:solidFill>
                  <a:schemeClr val="tx1"/>
                </a:solidFill>
              </a:rPr>
              <a:t>OLHA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A INJEÇÃOZINHA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811A01A-2B1D-F467-0DAD-5D50CD6114AA}"/>
              </a:ext>
            </a:extLst>
          </p:cNvPr>
          <p:cNvSpPr/>
          <p:nvPr/>
        </p:nvSpPr>
        <p:spPr>
          <a:xfrm>
            <a:off x="109051" y="2235276"/>
            <a:ext cx="1525753" cy="49740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BANNER</a:t>
            </a:r>
            <a:b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0BC531F-F27A-1485-61B8-B1D21DA5D3FB}"/>
              </a:ext>
            </a:extLst>
          </p:cNvPr>
          <p:cNvSpPr/>
          <p:nvPr/>
        </p:nvSpPr>
        <p:spPr>
          <a:xfrm>
            <a:off x="109051" y="2918459"/>
            <a:ext cx="1525753" cy="49740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b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F64AEC0-3E61-98BD-44EE-D44570D33077}"/>
              </a:ext>
            </a:extLst>
          </p:cNvPr>
          <p:cNvSpPr/>
          <p:nvPr/>
        </p:nvSpPr>
        <p:spPr>
          <a:xfrm>
            <a:off x="109051" y="3590922"/>
            <a:ext cx="1525753" cy="49740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b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endParaRPr lang="pt-BR" b="1">
              <a:solidFill>
                <a:schemeClr val="bg1"/>
              </a:solidFill>
            </a:endParaRPr>
          </a:p>
        </p:txBody>
      </p:sp>
      <p:pic>
        <p:nvPicPr>
          <p:cNvPr id="23" name="Picture 4" descr="Angular Dependency Injection Provider Objects | by DLT Labs | Better  Programming">
            <a:extLst>
              <a:ext uri="{FF2B5EF4-FFF2-40B4-BE49-F238E27FC236}">
                <a16:creationId xmlns:a16="http://schemas.microsoft.com/office/drawing/2014/main" id="{9E81FABC-9C99-4F08-1B6E-06698A3E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66" b="45450" l="11878" r="24340">
                        <a14:foregroundMark x1="14135" y1="30353" x2="16251" y2="34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3980" r="74102" b="52164"/>
          <a:stretch>
            <a:fillRect/>
          </a:stretch>
        </p:blipFill>
        <p:spPr bwMode="auto">
          <a:xfrm rot="738012" flipV="1">
            <a:off x="1953856" y="3380388"/>
            <a:ext cx="1235130" cy="113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05D9DB40-3F09-E8AC-E0DF-26358F61EC05}"/>
              </a:ext>
            </a:extLst>
          </p:cNvPr>
          <p:cNvSpPr/>
          <p:nvPr/>
        </p:nvSpPr>
        <p:spPr>
          <a:xfrm>
            <a:off x="728149" y="4655094"/>
            <a:ext cx="7577958" cy="37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b="1">
                <a:solidFill>
                  <a:schemeClr val="tx1"/>
                </a:solidFill>
              </a:rPr>
              <a:t>FLUXO DE COMO SUA APLICAÇÃO É MONTADA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3554D072-FF73-C36C-DB72-E39694C9E9BB}"/>
              </a:ext>
            </a:extLst>
          </p:cNvPr>
          <p:cNvCxnSpPr>
            <a:stCxn id="1028" idx="1"/>
          </p:cNvCxnSpPr>
          <p:nvPr/>
        </p:nvCxnSpPr>
        <p:spPr>
          <a:xfrm flipV="1">
            <a:off x="5024391" y="3240798"/>
            <a:ext cx="533588" cy="69818"/>
          </a:xfrm>
          <a:prstGeom prst="straightConnector1">
            <a:avLst/>
          </a:prstGeom>
          <a:ln w="38100">
            <a:solidFill>
              <a:srgbClr val="C3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8033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906DA6-45AD-FB86-A6C7-DEC6BA89D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543E34C-9B76-C338-B356-FD85811B7411}"/>
              </a:ext>
            </a:extLst>
          </p:cNvPr>
          <p:cNvSpPr/>
          <p:nvPr/>
        </p:nvSpPr>
        <p:spPr>
          <a:xfrm rot="16200000">
            <a:off x="-1559254" y="2508249"/>
            <a:ext cx="4713350" cy="5570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800" b="1">
                <a:solidFill>
                  <a:sysClr val="windowText" lastClr="000000"/>
                </a:solidFill>
              </a:rPr>
              <a:t>TEMPLATE HTML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2FD7499-8B75-06B2-D2C6-17AED0F9A890}"/>
              </a:ext>
            </a:extLst>
          </p:cNvPr>
          <p:cNvSpPr/>
          <p:nvPr/>
        </p:nvSpPr>
        <p:spPr>
          <a:xfrm rot="5400000" flipV="1">
            <a:off x="5354660" y="2455018"/>
            <a:ext cx="4713352" cy="66351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800" b="1">
                <a:solidFill>
                  <a:schemeClr val="tx1"/>
                </a:solidFill>
              </a:rPr>
              <a:t>COMPONENT TS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62A00DE-2155-0B96-B7B2-90850FEEAB83}"/>
              </a:ext>
            </a:extLst>
          </p:cNvPr>
          <p:cNvCxnSpPr/>
          <p:nvPr/>
        </p:nvCxnSpPr>
        <p:spPr>
          <a:xfrm flipH="1">
            <a:off x="1748607" y="1208690"/>
            <a:ext cx="56309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8302C76A-8767-88D1-D020-222B1CF35CF4}"/>
              </a:ext>
            </a:extLst>
          </p:cNvPr>
          <p:cNvSpPr/>
          <p:nvPr/>
        </p:nvSpPr>
        <p:spPr>
          <a:xfrm>
            <a:off x="2196662" y="399398"/>
            <a:ext cx="4125259" cy="33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INTERPOLAÇÃO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E70E06-A973-8D06-17D0-3F79639D7E91}"/>
              </a:ext>
            </a:extLst>
          </p:cNvPr>
          <p:cNvSpPr/>
          <p:nvPr/>
        </p:nvSpPr>
        <p:spPr>
          <a:xfrm>
            <a:off x="2196662" y="735726"/>
            <a:ext cx="4125259" cy="404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400">
                <a:solidFill>
                  <a:schemeClr val="tx1"/>
                </a:solidFill>
              </a:rPr>
              <a:t>{{ valor }}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367615A-C527-FDD2-B759-F680453D1001}"/>
              </a:ext>
            </a:extLst>
          </p:cNvPr>
          <p:cNvCxnSpPr/>
          <p:nvPr/>
        </p:nvCxnSpPr>
        <p:spPr>
          <a:xfrm flipH="1">
            <a:off x="1748607" y="2414751"/>
            <a:ext cx="56309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B1EEAB5B-EF84-C1E2-5942-E5542034D453}"/>
              </a:ext>
            </a:extLst>
          </p:cNvPr>
          <p:cNvSpPr/>
          <p:nvPr/>
        </p:nvSpPr>
        <p:spPr>
          <a:xfrm>
            <a:off x="2196661" y="1606100"/>
            <a:ext cx="4125259" cy="33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PROPERTY BINDING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3900A0-C3FE-DBFD-AD52-44FCE1EBA33E}"/>
              </a:ext>
            </a:extLst>
          </p:cNvPr>
          <p:cNvSpPr/>
          <p:nvPr/>
        </p:nvSpPr>
        <p:spPr>
          <a:xfrm>
            <a:off x="2154091" y="1982483"/>
            <a:ext cx="4125259" cy="404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400">
                <a:solidFill>
                  <a:schemeClr val="tx1"/>
                </a:solidFill>
              </a:rPr>
              <a:t>[propriedade] = “valor”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608A3E8-165B-AA5D-ACA8-F2AFA6041C55}"/>
              </a:ext>
            </a:extLst>
          </p:cNvPr>
          <p:cNvCxnSpPr/>
          <p:nvPr/>
        </p:nvCxnSpPr>
        <p:spPr>
          <a:xfrm>
            <a:off x="1075946" y="3593189"/>
            <a:ext cx="5808330" cy="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11E7018-F0B8-DAB4-E8C0-837234489F62}"/>
              </a:ext>
            </a:extLst>
          </p:cNvPr>
          <p:cNvSpPr/>
          <p:nvPr/>
        </p:nvSpPr>
        <p:spPr>
          <a:xfrm>
            <a:off x="2196661" y="2811052"/>
            <a:ext cx="4125259" cy="33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EVENT BINDING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BA85B6B-25AE-5B39-F133-C336C7214DCE}"/>
              </a:ext>
            </a:extLst>
          </p:cNvPr>
          <p:cNvSpPr/>
          <p:nvPr/>
        </p:nvSpPr>
        <p:spPr>
          <a:xfrm>
            <a:off x="2165131" y="3158607"/>
            <a:ext cx="4125259" cy="404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400">
                <a:solidFill>
                  <a:schemeClr val="tx1"/>
                </a:solidFill>
              </a:rPr>
              <a:t>(evento) = “Handler”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06105CF-9E41-AF98-3EF7-5BEBE2246E14}"/>
              </a:ext>
            </a:extLst>
          </p:cNvPr>
          <p:cNvCxnSpPr/>
          <p:nvPr/>
        </p:nvCxnSpPr>
        <p:spPr>
          <a:xfrm>
            <a:off x="1780137" y="4727802"/>
            <a:ext cx="5135669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27F6D00-9427-4811-392A-FD27BD7FB6F7}"/>
              </a:ext>
            </a:extLst>
          </p:cNvPr>
          <p:cNvSpPr/>
          <p:nvPr/>
        </p:nvSpPr>
        <p:spPr>
          <a:xfrm>
            <a:off x="2228191" y="3891235"/>
            <a:ext cx="4125259" cy="336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TWO WAY DATA BINDING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4ABD2CF-A8ED-2B02-0D4B-7992DE7C51EC}"/>
              </a:ext>
            </a:extLst>
          </p:cNvPr>
          <p:cNvSpPr/>
          <p:nvPr/>
        </p:nvSpPr>
        <p:spPr>
          <a:xfrm>
            <a:off x="2196661" y="4238790"/>
            <a:ext cx="4125259" cy="404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 sz="2400">
                <a:solidFill>
                  <a:schemeClr val="tx1"/>
                </a:solidFill>
              </a:rPr>
              <a:t>[(ngModel)] = “propriedade”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4B26A54-6D9F-BBF8-8F14-A77D8CBC5B17}"/>
              </a:ext>
            </a:extLst>
          </p:cNvPr>
          <p:cNvCxnSpPr/>
          <p:nvPr/>
        </p:nvCxnSpPr>
        <p:spPr>
          <a:xfrm flipH="1">
            <a:off x="1791025" y="4727802"/>
            <a:ext cx="2454404" cy="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7412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549750-AAD8-AC5E-2E70-4EC201AFA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Quick Preview Of Angular CLI Commands">
            <a:extLst>
              <a:ext uri="{FF2B5EF4-FFF2-40B4-BE49-F238E27FC236}">
                <a16:creationId xmlns:a16="http://schemas.microsoft.com/office/drawing/2014/main" id="{4481A595-62AE-92FC-B348-616B4160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1633" y="2264978"/>
            <a:ext cx="1541753" cy="1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D34F62-6E2C-B98C-4601-9383250CD173}"/>
              </a:ext>
            </a:extLst>
          </p:cNvPr>
          <p:cNvSpPr/>
          <p:nvPr/>
        </p:nvSpPr>
        <p:spPr>
          <a:xfrm>
            <a:off x="3888826" y="1678861"/>
            <a:ext cx="1387365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NG</a:t>
            </a:r>
          </a:p>
        </p:txBody>
      </p:sp>
      <p:pic>
        <p:nvPicPr>
          <p:cNvPr id="5124" name="Picture 4" descr="Dark theme for Visual Studio Code and 271+ apps — Dracula">
            <a:extLst>
              <a:ext uri="{FF2B5EF4-FFF2-40B4-BE49-F238E27FC236}">
                <a16:creationId xmlns:a16="http://schemas.microsoft.com/office/drawing/2014/main" id="{E327D86A-C639-53A4-62A3-A1A59DE5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5428" y="1415612"/>
            <a:ext cx="24828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2C4D3C-1010-5104-8170-40D9DA010023}"/>
              </a:ext>
            </a:extLst>
          </p:cNvPr>
          <p:cNvCxnSpPr>
            <a:stCxn id="5122" idx="3"/>
          </p:cNvCxnSpPr>
          <p:nvPr/>
        </p:nvCxnSpPr>
        <p:spPr>
          <a:xfrm>
            <a:off x="5353386" y="2959892"/>
            <a:ext cx="929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210EBA27-7B46-BF4B-5D1D-A960F1AC9C38}"/>
              </a:ext>
            </a:extLst>
          </p:cNvPr>
          <p:cNvSpPr/>
          <p:nvPr/>
        </p:nvSpPr>
        <p:spPr>
          <a:xfrm>
            <a:off x="169824" y="1855075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MODELO DE COMPONENTE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DB5D515-4284-4311-1DFC-6215ED6424E6}"/>
              </a:ext>
            </a:extLst>
          </p:cNvPr>
          <p:cNvSpPr/>
          <p:nvPr/>
        </p:nvSpPr>
        <p:spPr>
          <a:xfrm>
            <a:off x="169823" y="2351553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TEMPLATES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A0782C-ABD2-FA7F-1730-857F6CC9211A}"/>
              </a:ext>
            </a:extLst>
          </p:cNvPr>
          <p:cNvSpPr/>
          <p:nvPr/>
        </p:nvSpPr>
        <p:spPr>
          <a:xfrm>
            <a:off x="169823" y="2848031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EM QUAL PASTA COLOCAR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5A2E6D-1B3D-278E-B725-6145E088FC0A}"/>
              </a:ext>
            </a:extLst>
          </p:cNvPr>
          <p:cNvSpPr/>
          <p:nvPr/>
        </p:nvSpPr>
        <p:spPr>
          <a:xfrm>
            <a:off x="169823" y="3344509"/>
            <a:ext cx="2841069" cy="4099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ARQUIVOS GERAIS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37DE7E6-4496-BF9F-8DCF-AFC6AE36A9D0}"/>
              </a:ext>
            </a:extLst>
          </p:cNvPr>
          <p:cNvCxnSpPr/>
          <p:nvPr/>
        </p:nvCxnSpPr>
        <p:spPr>
          <a:xfrm>
            <a:off x="3140958" y="2161846"/>
            <a:ext cx="767730" cy="589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1BC52E-889B-5193-2F76-A471E88E52B9}"/>
              </a:ext>
            </a:extLst>
          </p:cNvPr>
          <p:cNvCxnSpPr/>
          <p:nvPr/>
        </p:nvCxnSpPr>
        <p:spPr>
          <a:xfrm>
            <a:off x="3075925" y="2543503"/>
            <a:ext cx="735708" cy="29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0A78A4A-822D-6724-CC82-ECD2D45CD10D}"/>
              </a:ext>
            </a:extLst>
          </p:cNvPr>
          <p:cNvCxnSpPr>
            <a:endCxn id="5122" idx="1"/>
          </p:cNvCxnSpPr>
          <p:nvPr/>
        </p:nvCxnSpPr>
        <p:spPr>
          <a:xfrm flipV="1">
            <a:off x="3107947" y="2959892"/>
            <a:ext cx="703686" cy="13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68A1FD3-1D9E-CC2A-A300-80833600B379}"/>
              </a:ext>
            </a:extLst>
          </p:cNvPr>
          <p:cNvCxnSpPr>
            <a:stCxn id="11" idx="3"/>
          </p:cNvCxnSpPr>
          <p:nvPr/>
        </p:nvCxnSpPr>
        <p:spPr>
          <a:xfrm flipV="1">
            <a:off x="3010892" y="3238417"/>
            <a:ext cx="877934" cy="31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B45D9444-DAD7-E622-9C39-F54F722D7533}"/>
              </a:ext>
            </a:extLst>
          </p:cNvPr>
          <p:cNvSpPr/>
          <p:nvPr/>
        </p:nvSpPr>
        <p:spPr>
          <a:xfrm>
            <a:off x="7043170" y="858075"/>
            <a:ext cx="1606843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SEU CÓDIGO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81F78A9-A0AF-E24C-A09B-3E1D075C06E4}"/>
              </a:ext>
            </a:extLst>
          </p:cNvPr>
          <p:cNvSpPr/>
          <p:nvPr/>
        </p:nvSpPr>
        <p:spPr>
          <a:xfrm>
            <a:off x="647626" y="1196933"/>
            <a:ext cx="1606843" cy="4099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pt-BR"/>
              <a:t>SEU CÓDIGO</a:t>
            </a:r>
          </a:p>
        </p:txBody>
      </p:sp>
    </p:spTree>
    <p:extLst>
      <p:ext uri="{BB962C8B-B14F-4D97-AF65-F5344CB8AC3E}">
        <p14:creationId xmlns:p14="http://schemas.microsoft.com/office/powerpoint/2010/main" val="16369143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09C96F8-3747-F75B-C1EB-5E7E0625E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8196" name="Picture 4" descr="Mortal Kombat X - Gameplay - Scorpion Vs Sub Zero">
            <a:extLst>
              <a:ext uri="{FF2B5EF4-FFF2-40B4-BE49-F238E27FC236}">
                <a16:creationId xmlns:a16="http://schemas.microsoft.com/office/drawing/2014/main" id="{1030B909-DD5E-EC61-0ED9-0B2D2EFB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ngularJS vs ReactJS: Which One is Best - Venzo Technologies">
            <a:extLst>
              <a:ext uri="{FF2B5EF4-FFF2-40B4-BE49-F238E27FC236}">
                <a16:creationId xmlns:a16="http://schemas.microsoft.com/office/drawing/2014/main" id="{89A2A45B-EB9F-3228-0B33-4BD7BD19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20383" r="55977" b="12145"/>
          <a:stretch>
            <a:fillRect/>
          </a:stretch>
        </p:blipFill>
        <p:spPr bwMode="auto">
          <a:xfrm>
            <a:off x="6096002" y="2796501"/>
            <a:ext cx="1881351" cy="18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gularJS vs ReactJS: Which One is Best - Venzo Technologies">
            <a:extLst>
              <a:ext uri="{FF2B5EF4-FFF2-40B4-BE49-F238E27FC236}">
                <a16:creationId xmlns:a16="http://schemas.microsoft.com/office/drawing/2014/main" id="{39E45641-5C1C-59AB-2581-385D1E3F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3" t="20383" r="4872" b="12145"/>
          <a:stretch>
            <a:fillRect/>
          </a:stretch>
        </p:blipFill>
        <p:spPr bwMode="auto">
          <a:xfrm>
            <a:off x="1166647" y="2796501"/>
            <a:ext cx="2070537" cy="18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B72A036-DA3A-8DED-8EAA-C049FE0A3336}"/>
              </a:ext>
            </a:extLst>
          </p:cNvPr>
          <p:cNvSpPr/>
          <p:nvPr/>
        </p:nvSpPr>
        <p:spPr>
          <a:xfrm>
            <a:off x="3993931" y="1660634"/>
            <a:ext cx="1156138" cy="735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vs</a:t>
            </a:r>
            <a:endParaRPr lang="pt-BR" sz="5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556055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A35D85C-0A99-0108-1972-13858E0D3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12290" name="Picture 2" descr="Angular vs. React - A comparison - Haufe-Lexware.github.io">
            <a:extLst>
              <a:ext uri="{FF2B5EF4-FFF2-40B4-BE49-F238E27FC236}">
                <a16:creationId xmlns:a16="http://schemas.microsoft.com/office/drawing/2014/main" id="{EB93CB21-750D-172C-DD55-E20F1A48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54" y="188855"/>
            <a:ext cx="7830207" cy="4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02825CC-1781-675D-A855-6FAA22FF1F94}"/>
              </a:ext>
            </a:extLst>
          </p:cNvPr>
          <p:cNvSpPr/>
          <p:nvPr/>
        </p:nvSpPr>
        <p:spPr>
          <a:xfrm>
            <a:off x="5917325" y="4445462"/>
            <a:ext cx="1912883" cy="314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flux / Redux ou context api</a:t>
            </a:r>
          </a:p>
        </p:txBody>
      </p:sp>
    </p:spTree>
    <p:extLst>
      <p:ext uri="{BB962C8B-B14F-4D97-AF65-F5344CB8AC3E}">
        <p14:creationId xmlns:p14="http://schemas.microsoft.com/office/powerpoint/2010/main" val="21795316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04784A-765C-DA59-81B4-00A756716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457951-B534-266C-47CA-FFC3FD3073DB}"/>
              </a:ext>
            </a:extLst>
          </p:cNvPr>
          <p:cNvSpPr/>
          <p:nvPr/>
        </p:nvSpPr>
        <p:spPr>
          <a:xfrm>
            <a:off x="893755" y="204950"/>
            <a:ext cx="2606565" cy="23017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/>
              <a:t>COMPONENTES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D94DA5-71EA-AB0F-B83F-D0306C1F3A0E}"/>
              </a:ext>
            </a:extLst>
          </p:cNvPr>
          <p:cNvSpPr/>
          <p:nvPr/>
        </p:nvSpPr>
        <p:spPr>
          <a:xfrm>
            <a:off x="893755" y="2645320"/>
            <a:ext cx="2606565" cy="23017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/>
              <a:t>ROTEAMENTO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389C50-4FC3-CDBE-D5DD-43704D59FC1F}"/>
              </a:ext>
            </a:extLst>
          </p:cNvPr>
          <p:cNvSpPr/>
          <p:nvPr/>
        </p:nvSpPr>
        <p:spPr>
          <a:xfrm>
            <a:off x="3783726" y="204950"/>
            <a:ext cx="2606565" cy="23017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/>
              <a:t>GERENCIAMENTO DE</a:t>
            </a:r>
          </a:p>
          <a:p>
            <a:pPr algn="ctr"/>
            <a:r>
              <a:rPr lang="pt-BR" sz="1600" b="1"/>
              <a:t>ESTADO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8EDEB32-DE77-24BC-A940-869706124DF4}"/>
              </a:ext>
            </a:extLst>
          </p:cNvPr>
          <p:cNvSpPr/>
          <p:nvPr/>
        </p:nvSpPr>
        <p:spPr>
          <a:xfrm>
            <a:off x="3783726" y="2645320"/>
            <a:ext cx="2606565" cy="23017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/>
              <a:t>RENDERIZAÇÃO</a:t>
            </a: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669CCAD2-4A15-ADFB-D73B-33E461EFC630}"/>
              </a:ext>
            </a:extLst>
          </p:cNvPr>
          <p:cNvSpPr/>
          <p:nvPr/>
        </p:nvSpPr>
        <p:spPr>
          <a:xfrm>
            <a:off x="515382" y="147140"/>
            <a:ext cx="304800" cy="48735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0CC9134-498F-9867-AFBD-EC6C57DD4E7C}"/>
              </a:ext>
            </a:extLst>
          </p:cNvPr>
          <p:cNvSpPr/>
          <p:nvPr/>
        </p:nvSpPr>
        <p:spPr>
          <a:xfrm rot="16200000">
            <a:off x="-220718" y="2377308"/>
            <a:ext cx="978210" cy="4099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289818172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967BDB-5CDB-8747-C58F-CEA60B8E7310}"/>
              </a:ext>
            </a:extLst>
          </p:cNvPr>
          <p:cNvSpPr/>
          <p:nvPr/>
        </p:nvSpPr>
        <p:spPr>
          <a:xfrm>
            <a:off x="536028" y="2018895"/>
            <a:ext cx="945931" cy="94502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C71A243-3B5F-2D48-00E3-077D68A171D4}"/>
              </a:ext>
            </a:extLst>
          </p:cNvPr>
          <p:cNvSpPr/>
          <p:nvPr/>
        </p:nvSpPr>
        <p:spPr>
          <a:xfrm>
            <a:off x="536028" y="1108839"/>
            <a:ext cx="4635062" cy="5885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2144110" y="2317982"/>
            <a:ext cx="1219200" cy="34684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8BF4DB-3F62-B804-FACB-CE4CD7CE9A0B}"/>
              </a:ext>
            </a:extLst>
          </p:cNvPr>
          <p:cNvSpPr/>
          <p:nvPr/>
        </p:nvSpPr>
        <p:spPr>
          <a:xfrm>
            <a:off x="4025462" y="1950575"/>
            <a:ext cx="1093076" cy="1081657"/>
          </a:xfrm>
          <a:prstGeom prst="ellipse">
            <a:avLst/>
          </a:prstGeom>
          <a:solidFill>
            <a:srgbClr val="C9E90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A61E32-6B22-71E5-3A2B-24858244441B}"/>
              </a:ext>
            </a:extLst>
          </p:cNvPr>
          <p:cNvSpPr/>
          <p:nvPr/>
        </p:nvSpPr>
        <p:spPr>
          <a:xfrm>
            <a:off x="397359" y="3285387"/>
            <a:ext cx="5635579" cy="1392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chemeClr val="tx1"/>
                </a:solidFill>
              </a:rPr>
              <a:t>Componente é um elemento </a:t>
            </a:r>
            <a:r>
              <a:rPr lang="pt-BR" b="1">
                <a:solidFill>
                  <a:schemeClr val="tx1"/>
                </a:solidFill>
              </a:rPr>
              <a:t>visual</a:t>
            </a:r>
            <a:r>
              <a:rPr lang="pt-BR">
                <a:solidFill>
                  <a:schemeClr val="tx1"/>
                </a:solidFill>
              </a:rPr>
              <a:t>, </a:t>
            </a:r>
            <a:r>
              <a:rPr lang="pt-BR" b="1">
                <a:solidFill>
                  <a:schemeClr val="tx1"/>
                </a:solidFill>
              </a:rPr>
              <a:t>customizável</a:t>
            </a:r>
            <a:r>
              <a:rPr lang="pt-BR">
                <a:solidFill>
                  <a:schemeClr val="tx1"/>
                </a:solidFill>
              </a:rPr>
              <a:t> e </a:t>
            </a:r>
            <a:r>
              <a:rPr lang="pt-BR" b="1">
                <a:solidFill>
                  <a:schemeClr val="tx1"/>
                </a:solidFill>
              </a:rPr>
              <a:t>reutilizável</a:t>
            </a:r>
            <a:br>
              <a:rPr lang="pt-BR" b="1">
                <a:solidFill>
                  <a:schemeClr val="tx1"/>
                </a:solidFill>
              </a:rPr>
            </a:br>
            <a:endParaRPr lang="pt-BR" b="1">
              <a:solidFill>
                <a:schemeClr val="tx1"/>
              </a:solidFill>
            </a:endParaRPr>
          </a:p>
          <a:p>
            <a:r>
              <a:rPr lang="pt-BR" b="1">
                <a:solidFill>
                  <a:schemeClr val="tx1"/>
                </a:solidFill>
              </a:rPr>
              <a:t>Exemplo</a:t>
            </a:r>
            <a:r>
              <a:rPr lang="pt-BR" sz="1600" b="1">
                <a:solidFill>
                  <a:schemeClr val="tx1"/>
                </a:solidFill>
              </a:rPr>
              <a:t>: </a:t>
            </a:r>
            <a:r>
              <a:rPr lang="pt-BR">
                <a:solidFill>
                  <a:schemeClr val="tx1"/>
                </a:solidFill>
              </a:rPr>
              <a:t>um card na tela, botão</a:t>
            </a:r>
          </a:p>
        </p:txBody>
      </p:sp>
    </p:spTree>
    <p:extLst>
      <p:ext uri="{BB962C8B-B14F-4D97-AF65-F5344CB8AC3E}">
        <p14:creationId xmlns:p14="http://schemas.microsoft.com/office/powerpoint/2010/main" val="407623051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D62BAC8-6F6A-D9D6-9514-46AA427B6129}"/>
              </a:ext>
            </a:extLst>
          </p:cNvPr>
          <p:cNvSpPr/>
          <p:nvPr/>
        </p:nvSpPr>
        <p:spPr>
          <a:xfrm>
            <a:off x="397359" y="924001"/>
            <a:ext cx="4174641" cy="404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8C5FDC-3F99-4F8E-0E74-90A3649F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58;g116295da5bc_0_0">
            <a:extLst>
              <a:ext uri="{FF2B5EF4-FFF2-40B4-BE49-F238E27FC236}">
                <a16:creationId xmlns:a16="http://schemas.microsoft.com/office/drawing/2014/main" id="{A29ADF98-6E0A-9FC6-9E66-3277DB0942A7}"/>
              </a:ext>
            </a:extLst>
          </p:cNvPr>
          <p:cNvSpPr txBox="1"/>
          <p:nvPr/>
        </p:nvSpPr>
        <p:spPr>
          <a:xfrm>
            <a:off x="397359" y="79501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967BDB-5CDB-8747-C58F-CEA60B8E7310}"/>
              </a:ext>
            </a:extLst>
          </p:cNvPr>
          <p:cNvSpPr/>
          <p:nvPr/>
        </p:nvSpPr>
        <p:spPr>
          <a:xfrm>
            <a:off x="867103" y="1950575"/>
            <a:ext cx="945931" cy="94502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C71A243-3B5F-2D48-00E3-077D68A171D4}"/>
              </a:ext>
            </a:extLst>
          </p:cNvPr>
          <p:cNvSpPr/>
          <p:nvPr/>
        </p:nvSpPr>
        <p:spPr>
          <a:xfrm>
            <a:off x="397359" y="924001"/>
            <a:ext cx="4174641" cy="5885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871D36-81C5-9F17-EDC3-049558C5938D}"/>
              </a:ext>
            </a:extLst>
          </p:cNvPr>
          <p:cNvSpPr/>
          <p:nvPr/>
        </p:nvSpPr>
        <p:spPr>
          <a:xfrm>
            <a:off x="730468" y="3042290"/>
            <a:ext cx="1219200" cy="34684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F8BF4DB-3F62-B804-FACB-CE4CD7CE9A0B}"/>
              </a:ext>
            </a:extLst>
          </p:cNvPr>
          <p:cNvSpPr/>
          <p:nvPr/>
        </p:nvSpPr>
        <p:spPr>
          <a:xfrm>
            <a:off x="793530" y="3736812"/>
            <a:ext cx="1093076" cy="1081657"/>
          </a:xfrm>
          <a:prstGeom prst="ellipse">
            <a:avLst/>
          </a:prstGeom>
          <a:solidFill>
            <a:srgbClr val="C9E90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35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6"/>
  <p:tag name="AS_OS" val="Microsoft Windows NT 10.0.17763.0"/>
  <p:tag name="AS_RELEASE_DATE" val="2022.07.14"/>
  <p:tag name="AS_TITLE" val="Aspose.Slides for .NET5"/>
  <p:tag name="AS_VERSION" val="22.7"/>
</p:tagLst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725B69-31F6-4EA3-A27E-A817EA3506A3}">
  <ds:schemaRefs/>
</ds:datastoreItem>
</file>

<file path=customXml/itemProps2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Application>Microsoft Office PowerPoint</Application>
  <PresentationFormat>Apresentação na tela (16:9)</PresentationFormat>
  <Paragraphs>303</Paragraphs>
  <Slides>46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46</vt:i4>
      </vt:variant>
    </vt:vector>
  </HeadingPairs>
  <TitlesOfParts>
    <vt:vector size="48" baseType="lpstr">
      <vt:lpstr>simple-light-2</vt:lpstr>
      <vt:lpstr>simple-light-2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Felipe Silva Aguiar</cp:lastModifiedBy>
  <cp:revision>24</cp:revision>
  <dcterms:modified xsi:type="dcterms:W3CDTF">2025-04-03T01:24:52Z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